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308" r:id="rId3"/>
    <p:sldId id="327" r:id="rId4"/>
    <p:sldId id="329" r:id="rId5"/>
    <p:sldId id="324" r:id="rId6"/>
    <p:sldId id="333" r:id="rId7"/>
    <p:sldId id="332" r:id="rId8"/>
    <p:sldId id="334" r:id="rId9"/>
    <p:sldId id="326" r:id="rId10"/>
    <p:sldId id="289" r:id="rId11"/>
    <p:sldId id="331" r:id="rId12"/>
    <p:sldId id="282" r:id="rId13"/>
    <p:sldId id="283" r:id="rId14"/>
    <p:sldId id="285" r:id="rId15"/>
    <p:sldId id="335" r:id="rId16"/>
    <p:sldId id="316" r:id="rId17"/>
    <p:sldId id="317" r:id="rId18"/>
    <p:sldId id="311" r:id="rId19"/>
    <p:sldId id="315" r:id="rId20"/>
    <p:sldId id="310" r:id="rId21"/>
    <p:sldId id="318" r:id="rId22"/>
    <p:sldId id="320" r:id="rId23"/>
    <p:sldId id="321" r:id="rId24"/>
    <p:sldId id="319" r:id="rId25"/>
    <p:sldId id="307" r:id="rId26"/>
    <p:sldId id="322" r:id="rId27"/>
    <p:sldId id="339" r:id="rId28"/>
    <p:sldId id="338" r:id="rId29"/>
    <p:sldId id="286"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91CB"/>
    <a:srgbClr val="870DB5"/>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1" autoAdjust="0"/>
    <p:restoredTop sz="72696" autoAdjust="0"/>
  </p:normalViewPr>
  <p:slideViewPr>
    <p:cSldViewPr snapToGrid="0">
      <p:cViewPr varScale="1">
        <p:scale>
          <a:sx n="110" d="100"/>
          <a:sy n="110"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A1A7F-6BDC-6E4F-93CF-A6D26780F066}" type="doc">
      <dgm:prSet loTypeId="urn:microsoft.com/office/officeart/2005/8/layout/venn1" loCatId="" qsTypeId="urn:microsoft.com/office/officeart/2005/8/quickstyle/simple1" qsCatId="simple" csTypeId="urn:microsoft.com/office/officeart/2005/8/colors/accent1_2" csCatId="accent1" phldr="1"/>
      <dgm:spPr/>
    </dgm:pt>
    <dgm:pt modelId="{1D7D1096-E9A3-2743-B0AD-E9BC610F4C00}">
      <dgm:prSet phldrT="[Text]" custT="1"/>
      <dgm:spPr>
        <a:solidFill>
          <a:srgbClr val="7030A0">
            <a:alpha val="79000"/>
          </a:srgbClr>
        </a:solidFill>
      </dgm:spPr>
      <dgm:t>
        <a:bodyPr/>
        <a:lstStyle/>
        <a:p>
          <a:r>
            <a:rPr lang="en-US" sz="3200" dirty="0">
              <a:solidFill>
                <a:schemeClr val="bg1"/>
              </a:solidFill>
            </a:rPr>
            <a:t>Gaming</a:t>
          </a:r>
          <a:endParaRPr lang="en-US" sz="4000" dirty="0">
            <a:solidFill>
              <a:schemeClr val="bg1"/>
            </a:solidFill>
          </a:endParaRPr>
        </a:p>
      </dgm:t>
    </dgm:pt>
    <dgm:pt modelId="{20FAEBDB-71AD-CA48-AC16-B534A8B19F10}" type="parTrans" cxnId="{61524F95-2C86-B84B-96BF-E5EDFC35C01B}">
      <dgm:prSet/>
      <dgm:spPr/>
      <dgm:t>
        <a:bodyPr/>
        <a:lstStyle/>
        <a:p>
          <a:endParaRPr lang="en-US"/>
        </a:p>
      </dgm:t>
    </dgm:pt>
    <dgm:pt modelId="{4E6B2A46-26F2-EC40-9D58-388B8B8B7C67}" type="sibTrans" cxnId="{61524F95-2C86-B84B-96BF-E5EDFC35C01B}">
      <dgm:prSet/>
      <dgm:spPr/>
      <dgm:t>
        <a:bodyPr/>
        <a:lstStyle/>
        <a:p>
          <a:endParaRPr lang="en-US"/>
        </a:p>
      </dgm:t>
    </dgm:pt>
    <dgm:pt modelId="{D0FDE901-B9C1-044E-8906-B38D4E45B5F6}">
      <dgm:prSet phldrT="[Text]" custT="1"/>
      <dgm:spPr>
        <a:solidFill>
          <a:srgbClr val="0070C0">
            <a:alpha val="76863"/>
          </a:srgbClr>
        </a:solidFill>
      </dgm:spPr>
      <dgm:t>
        <a:bodyPr/>
        <a:lstStyle/>
        <a:p>
          <a:r>
            <a:rPr lang="en-US" sz="3200" baseline="0" dirty="0">
              <a:solidFill>
                <a:schemeClr val="bg1"/>
              </a:solidFill>
            </a:rPr>
            <a:t>Fashion</a:t>
          </a:r>
        </a:p>
      </dgm:t>
    </dgm:pt>
    <dgm:pt modelId="{3D159869-3E92-6945-8133-361B3D20236B}" type="parTrans" cxnId="{A2C151B5-52A4-7841-B36F-38A6EC91DD8B}">
      <dgm:prSet/>
      <dgm:spPr/>
      <dgm:t>
        <a:bodyPr/>
        <a:lstStyle/>
        <a:p>
          <a:endParaRPr lang="en-US"/>
        </a:p>
      </dgm:t>
    </dgm:pt>
    <dgm:pt modelId="{BB1E8E76-86C9-004E-9E44-E829AEA8C304}" type="sibTrans" cxnId="{A2C151B5-52A4-7841-B36F-38A6EC91DD8B}">
      <dgm:prSet/>
      <dgm:spPr/>
      <dgm:t>
        <a:bodyPr/>
        <a:lstStyle/>
        <a:p>
          <a:endParaRPr lang="en-US"/>
        </a:p>
      </dgm:t>
    </dgm:pt>
    <dgm:pt modelId="{FEF1E9A2-2742-8543-8DC4-EB584B12A36F}" type="pres">
      <dgm:prSet presAssocID="{032A1A7F-6BDC-6E4F-93CF-A6D26780F066}" presName="compositeShape" presStyleCnt="0">
        <dgm:presLayoutVars>
          <dgm:chMax val="7"/>
          <dgm:dir/>
          <dgm:resizeHandles val="exact"/>
        </dgm:presLayoutVars>
      </dgm:prSet>
      <dgm:spPr/>
    </dgm:pt>
    <dgm:pt modelId="{A4DD96EC-D04D-3A4F-AA29-E7467057D9F7}" type="pres">
      <dgm:prSet presAssocID="{1D7D1096-E9A3-2743-B0AD-E9BC610F4C00}" presName="circ1" presStyleLbl="vennNode1" presStyleIdx="0" presStyleCnt="2"/>
      <dgm:spPr/>
    </dgm:pt>
    <dgm:pt modelId="{09B83A36-0FC0-9E47-A21B-E9A0995295AF}" type="pres">
      <dgm:prSet presAssocID="{1D7D1096-E9A3-2743-B0AD-E9BC610F4C00}" presName="circ1Tx" presStyleLbl="revTx" presStyleIdx="0" presStyleCnt="0">
        <dgm:presLayoutVars>
          <dgm:chMax val="0"/>
          <dgm:chPref val="0"/>
          <dgm:bulletEnabled val="1"/>
        </dgm:presLayoutVars>
      </dgm:prSet>
      <dgm:spPr/>
    </dgm:pt>
    <dgm:pt modelId="{0F35D284-4DFA-204E-9CE3-75E7AA0FF3D3}" type="pres">
      <dgm:prSet presAssocID="{D0FDE901-B9C1-044E-8906-B38D4E45B5F6}" presName="circ2" presStyleLbl="vennNode1" presStyleIdx="1" presStyleCnt="2"/>
      <dgm:spPr/>
    </dgm:pt>
    <dgm:pt modelId="{5DA3B0FB-36B3-0D4A-A60D-E7308A805A60}" type="pres">
      <dgm:prSet presAssocID="{D0FDE901-B9C1-044E-8906-B38D4E45B5F6}" presName="circ2Tx" presStyleLbl="revTx" presStyleIdx="0" presStyleCnt="0">
        <dgm:presLayoutVars>
          <dgm:chMax val="0"/>
          <dgm:chPref val="0"/>
          <dgm:bulletEnabled val="1"/>
        </dgm:presLayoutVars>
      </dgm:prSet>
      <dgm:spPr/>
    </dgm:pt>
  </dgm:ptLst>
  <dgm:cxnLst>
    <dgm:cxn modelId="{81330F6D-1CD4-4743-A9DB-2E598422F99D}" type="presOf" srcId="{D0FDE901-B9C1-044E-8906-B38D4E45B5F6}" destId="{5DA3B0FB-36B3-0D4A-A60D-E7308A805A60}" srcOrd="1" destOrd="0" presId="urn:microsoft.com/office/officeart/2005/8/layout/venn1"/>
    <dgm:cxn modelId="{352AE682-CD34-4344-B1D8-C7EC18D64E67}" type="presOf" srcId="{D0FDE901-B9C1-044E-8906-B38D4E45B5F6}" destId="{0F35D284-4DFA-204E-9CE3-75E7AA0FF3D3}" srcOrd="0" destOrd="0" presId="urn:microsoft.com/office/officeart/2005/8/layout/venn1"/>
    <dgm:cxn modelId="{61524F95-2C86-B84B-96BF-E5EDFC35C01B}" srcId="{032A1A7F-6BDC-6E4F-93CF-A6D26780F066}" destId="{1D7D1096-E9A3-2743-B0AD-E9BC610F4C00}" srcOrd="0" destOrd="0" parTransId="{20FAEBDB-71AD-CA48-AC16-B534A8B19F10}" sibTransId="{4E6B2A46-26F2-EC40-9D58-388B8B8B7C67}"/>
    <dgm:cxn modelId="{A2C151B5-52A4-7841-B36F-38A6EC91DD8B}" srcId="{032A1A7F-6BDC-6E4F-93CF-A6D26780F066}" destId="{D0FDE901-B9C1-044E-8906-B38D4E45B5F6}" srcOrd="1" destOrd="0" parTransId="{3D159869-3E92-6945-8133-361B3D20236B}" sibTransId="{BB1E8E76-86C9-004E-9E44-E829AEA8C304}"/>
    <dgm:cxn modelId="{287D61B6-F61C-BD4E-A85A-941136094A33}" type="presOf" srcId="{032A1A7F-6BDC-6E4F-93CF-A6D26780F066}" destId="{FEF1E9A2-2742-8543-8DC4-EB584B12A36F}" srcOrd="0" destOrd="0" presId="urn:microsoft.com/office/officeart/2005/8/layout/venn1"/>
    <dgm:cxn modelId="{A4C8DDCE-F07C-F045-BD8B-3F04A02CA87A}" type="presOf" srcId="{1D7D1096-E9A3-2743-B0AD-E9BC610F4C00}" destId="{09B83A36-0FC0-9E47-A21B-E9A0995295AF}" srcOrd="1" destOrd="0" presId="urn:microsoft.com/office/officeart/2005/8/layout/venn1"/>
    <dgm:cxn modelId="{483794EF-2E80-D64E-960A-0775D046BD6C}" type="presOf" srcId="{1D7D1096-E9A3-2743-B0AD-E9BC610F4C00}" destId="{A4DD96EC-D04D-3A4F-AA29-E7467057D9F7}" srcOrd="0" destOrd="0" presId="urn:microsoft.com/office/officeart/2005/8/layout/venn1"/>
    <dgm:cxn modelId="{347AE131-0D61-2241-85F2-73330D831329}" type="presParOf" srcId="{FEF1E9A2-2742-8543-8DC4-EB584B12A36F}" destId="{A4DD96EC-D04D-3A4F-AA29-E7467057D9F7}" srcOrd="0" destOrd="0" presId="urn:microsoft.com/office/officeart/2005/8/layout/venn1"/>
    <dgm:cxn modelId="{7130F58E-6AFC-1049-8EF6-374CDA8E18EB}" type="presParOf" srcId="{FEF1E9A2-2742-8543-8DC4-EB584B12A36F}" destId="{09B83A36-0FC0-9E47-A21B-E9A0995295AF}" srcOrd="1" destOrd="0" presId="urn:microsoft.com/office/officeart/2005/8/layout/venn1"/>
    <dgm:cxn modelId="{D31F15FB-D5AE-614C-BCE4-47DA5A4C485C}" type="presParOf" srcId="{FEF1E9A2-2742-8543-8DC4-EB584B12A36F}" destId="{0F35D284-4DFA-204E-9CE3-75E7AA0FF3D3}" srcOrd="2" destOrd="0" presId="urn:microsoft.com/office/officeart/2005/8/layout/venn1"/>
    <dgm:cxn modelId="{980F1837-5957-B14B-8B50-E2718BBB5DDD}" type="presParOf" srcId="{FEF1E9A2-2742-8543-8DC4-EB584B12A36F}" destId="{5DA3B0FB-36B3-0D4A-A60D-E7308A805A60}" srcOrd="3"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D96EC-D04D-3A4F-AA29-E7467057D9F7}">
      <dsp:nvSpPr>
        <dsp:cNvPr id="0" name=""/>
        <dsp:cNvSpPr/>
      </dsp:nvSpPr>
      <dsp:spPr>
        <a:xfrm>
          <a:off x="115880" y="287555"/>
          <a:ext cx="2858387" cy="2858387"/>
        </a:xfrm>
        <a:prstGeom prst="ellipse">
          <a:avLst/>
        </a:prstGeom>
        <a:solidFill>
          <a:srgbClr val="7030A0">
            <a:alpha val="79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Gaming</a:t>
          </a:r>
          <a:endParaRPr lang="en-US" sz="4000" kern="1200" dirty="0">
            <a:solidFill>
              <a:schemeClr val="bg1"/>
            </a:solidFill>
          </a:endParaRPr>
        </a:p>
      </dsp:txBody>
      <dsp:txXfrm>
        <a:off x="515024" y="624621"/>
        <a:ext cx="1648079" cy="2184256"/>
      </dsp:txXfrm>
    </dsp:sp>
    <dsp:sp modelId="{0F35D284-4DFA-204E-9CE3-75E7AA0FF3D3}">
      <dsp:nvSpPr>
        <dsp:cNvPr id="0" name=""/>
        <dsp:cNvSpPr/>
      </dsp:nvSpPr>
      <dsp:spPr>
        <a:xfrm>
          <a:off x="2175979" y="287555"/>
          <a:ext cx="2858387" cy="2858387"/>
        </a:xfrm>
        <a:prstGeom prst="ellipse">
          <a:avLst/>
        </a:prstGeom>
        <a:solidFill>
          <a:srgbClr val="0070C0">
            <a:alpha val="7686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baseline="0" dirty="0">
              <a:solidFill>
                <a:schemeClr val="bg1"/>
              </a:solidFill>
            </a:rPr>
            <a:t>Fashion</a:t>
          </a:r>
        </a:p>
      </dsp:txBody>
      <dsp:txXfrm>
        <a:off x="2987143" y="624621"/>
        <a:ext cx="1648079" cy="21842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879F2-91EC-4EE0-BC61-C09D63FDFDC0}" type="datetimeFigureOut">
              <a:rPr lang="en-IN" smtClean="0"/>
              <a:t>24/02/22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323C-A43F-410F-80E7-04B8B8E62074}" type="slidenum">
              <a:rPr lang="en-IN" smtClean="0"/>
              <a:t>‹#›</a:t>
            </a:fld>
            <a:endParaRPr lang="en-IN"/>
          </a:p>
        </p:txBody>
      </p:sp>
    </p:spTree>
    <p:extLst>
      <p:ext uri="{BB962C8B-B14F-4D97-AF65-F5344CB8AC3E}">
        <p14:creationId xmlns:p14="http://schemas.microsoft.com/office/powerpoint/2010/main" val="355080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88323C-A43F-410F-80E7-04B8B8E62074}" type="slidenum">
              <a:rPr lang="en-IN" smtClean="0"/>
              <a:t>3</a:t>
            </a:fld>
            <a:endParaRPr lang="en-IN"/>
          </a:p>
        </p:txBody>
      </p:sp>
    </p:spTree>
    <p:extLst>
      <p:ext uri="{BB962C8B-B14F-4D97-AF65-F5344CB8AC3E}">
        <p14:creationId xmlns:p14="http://schemas.microsoft.com/office/powerpoint/2010/main" val="2828091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11701638b4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g11701638b4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your VR’s and let us take you on a journey.</a:t>
            </a:r>
          </a:p>
        </p:txBody>
      </p:sp>
      <p:sp>
        <p:nvSpPr>
          <p:cNvPr id="4" name="Slide Number Placeholder 3"/>
          <p:cNvSpPr>
            <a:spLocks noGrp="1"/>
          </p:cNvSpPr>
          <p:nvPr>
            <p:ph type="sldNum" sz="quarter" idx="5"/>
          </p:nvPr>
        </p:nvSpPr>
        <p:spPr/>
        <p:txBody>
          <a:bodyPr/>
          <a:lstStyle/>
          <a:p>
            <a:fld id="{C488323C-A43F-410F-80E7-04B8B8E62074}" type="slidenum">
              <a:rPr lang="en-IN" smtClean="0"/>
              <a:t>17</a:t>
            </a:fld>
            <a:endParaRPr lang="en-IN"/>
          </a:p>
        </p:txBody>
      </p:sp>
    </p:spTree>
    <p:extLst>
      <p:ext uri="{BB962C8B-B14F-4D97-AF65-F5344CB8AC3E}">
        <p14:creationId xmlns:p14="http://schemas.microsoft.com/office/powerpoint/2010/main" val="102745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you be interested in test driving Ford’s VR showrooms? Or does the big banner in your favorite game catch your eye?</a:t>
            </a:r>
          </a:p>
        </p:txBody>
      </p:sp>
      <p:sp>
        <p:nvSpPr>
          <p:cNvPr id="4" name="Slide Number Placeholder 3"/>
          <p:cNvSpPr>
            <a:spLocks noGrp="1"/>
          </p:cNvSpPr>
          <p:nvPr>
            <p:ph type="sldNum" sz="quarter" idx="5"/>
          </p:nvPr>
        </p:nvSpPr>
        <p:spPr/>
        <p:txBody>
          <a:bodyPr/>
          <a:lstStyle/>
          <a:p>
            <a:fld id="{C488323C-A43F-410F-80E7-04B8B8E62074}" type="slidenum">
              <a:rPr lang="en-IN" smtClean="0"/>
              <a:t>18</a:t>
            </a:fld>
            <a:endParaRPr lang="en-IN"/>
          </a:p>
        </p:txBody>
      </p:sp>
    </p:spTree>
    <p:extLst>
      <p:ext uri="{BB962C8B-B14F-4D97-AF65-F5344CB8AC3E}">
        <p14:creationId xmlns:p14="http://schemas.microsoft.com/office/powerpoint/2010/main" val="1105507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how the ads of the metaverse made her forget about the Skip Ad button.</a:t>
            </a:r>
          </a:p>
        </p:txBody>
      </p:sp>
      <p:sp>
        <p:nvSpPr>
          <p:cNvPr id="4" name="Slide Number Placeholder 3"/>
          <p:cNvSpPr>
            <a:spLocks noGrp="1"/>
          </p:cNvSpPr>
          <p:nvPr>
            <p:ph type="sldNum" sz="quarter" idx="5"/>
          </p:nvPr>
        </p:nvSpPr>
        <p:spPr/>
        <p:txBody>
          <a:bodyPr/>
          <a:lstStyle/>
          <a:p>
            <a:fld id="{C488323C-A43F-410F-80E7-04B8B8E62074}" type="slidenum">
              <a:rPr lang="en-IN" smtClean="0"/>
              <a:t>19</a:t>
            </a:fld>
            <a:endParaRPr lang="en-IN"/>
          </a:p>
        </p:txBody>
      </p:sp>
    </p:spTree>
    <p:extLst>
      <p:ext uri="{BB962C8B-B14F-4D97-AF65-F5344CB8AC3E}">
        <p14:creationId xmlns:p14="http://schemas.microsoft.com/office/powerpoint/2010/main" val="132944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 banners at Times Square showed customized ads tailored just for you? Ads, but make them breathtaking experiences.</a:t>
            </a:r>
          </a:p>
        </p:txBody>
      </p:sp>
      <p:sp>
        <p:nvSpPr>
          <p:cNvPr id="4" name="Slide Number Placeholder 3"/>
          <p:cNvSpPr>
            <a:spLocks noGrp="1"/>
          </p:cNvSpPr>
          <p:nvPr>
            <p:ph type="sldNum" sz="quarter" idx="5"/>
          </p:nvPr>
        </p:nvSpPr>
        <p:spPr/>
        <p:txBody>
          <a:bodyPr/>
          <a:lstStyle/>
          <a:p>
            <a:fld id="{C488323C-A43F-410F-80E7-04B8B8E62074}" type="slidenum">
              <a:rPr lang="en-IN" smtClean="0"/>
              <a:t>20</a:t>
            </a:fld>
            <a:endParaRPr lang="en-IN"/>
          </a:p>
        </p:txBody>
      </p:sp>
    </p:spTree>
    <p:extLst>
      <p:ext uri="{BB962C8B-B14F-4D97-AF65-F5344CB8AC3E}">
        <p14:creationId xmlns:p14="http://schemas.microsoft.com/office/powerpoint/2010/main" val="135470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walk the ramp wearing the latest Louis Vuitton before deciding to buy it?</a:t>
            </a:r>
          </a:p>
        </p:txBody>
      </p:sp>
      <p:sp>
        <p:nvSpPr>
          <p:cNvPr id="4" name="Slide Number Placeholder 3"/>
          <p:cNvSpPr>
            <a:spLocks noGrp="1"/>
          </p:cNvSpPr>
          <p:nvPr>
            <p:ph type="sldNum" sz="quarter" idx="5"/>
          </p:nvPr>
        </p:nvSpPr>
        <p:spPr/>
        <p:txBody>
          <a:bodyPr/>
          <a:lstStyle/>
          <a:p>
            <a:fld id="{C488323C-A43F-410F-80E7-04B8B8E62074}" type="slidenum">
              <a:rPr lang="en-IN" smtClean="0"/>
              <a:t>21</a:t>
            </a:fld>
            <a:endParaRPr lang="en-IN"/>
          </a:p>
        </p:txBody>
      </p:sp>
    </p:spTree>
    <p:extLst>
      <p:ext uri="{BB962C8B-B14F-4D97-AF65-F5344CB8AC3E}">
        <p14:creationId xmlns:p14="http://schemas.microsoft.com/office/powerpoint/2010/main" val="91209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get paid to </a:t>
            </a:r>
            <a:r>
              <a:rPr lang="en-US" dirty="0" err="1"/>
              <a:t>pwn</a:t>
            </a:r>
            <a:r>
              <a:rPr lang="en-US" dirty="0"/>
              <a:t> enemies in Call of Duty? Nike might be interested.</a:t>
            </a:r>
          </a:p>
        </p:txBody>
      </p:sp>
      <p:sp>
        <p:nvSpPr>
          <p:cNvPr id="4" name="Slide Number Placeholder 3"/>
          <p:cNvSpPr>
            <a:spLocks noGrp="1"/>
          </p:cNvSpPr>
          <p:nvPr>
            <p:ph type="sldNum" sz="quarter" idx="5"/>
          </p:nvPr>
        </p:nvSpPr>
        <p:spPr/>
        <p:txBody>
          <a:bodyPr/>
          <a:lstStyle/>
          <a:p>
            <a:fld id="{C488323C-A43F-410F-80E7-04B8B8E62074}" type="slidenum">
              <a:rPr lang="en-IN" smtClean="0"/>
              <a:t>22</a:t>
            </a:fld>
            <a:endParaRPr lang="en-IN"/>
          </a:p>
        </p:txBody>
      </p:sp>
    </p:spTree>
    <p:extLst>
      <p:ext uri="{BB962C8B-B14F-4D97-AF65-F5344CB8AC3E}">
        <p14:creationId xmlns:p14="http://schemas.microsoft.com/office/powerpoint/2010/main" val="832580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back to our plain old garden variety real world.</a:t>
            </a:r>
          </a:p>
        </p:txBody>
      </p:sp>
      <p:sp>
        <p:nvSpPr>
          <p:cNvPr id="4" name="Slide Number Placeholder 3"/>
          <p:cNvSpPr>
            <a:spLocks noGrp="1"/>
          </p:cNvSpPr>
          <p:nvPr>
            <p:ph type="sldNum" sz="quarter" idx="5"/>
          </p:nvPr>
        </p:nvSpPr>
        <p:spPr/>
        <p:txBody>
          <a:bodyPr/>
          <a:lstStyle/>
          <a:p>
            <a:fld id="{C488323C-A43F-410F-80E7-04B8B8E62074}" type="slidenum">
              <a:rPr lang="en-IN" smtClean="0"/>
              <a:t>23</a:t>
            </a:fld>
            <a:endParaRPr lang="en-IN"/>
          </a:p>
        </p:txBody>
      </p:sp>
    </p:spTree>
    <p:extLst>
      <p:ext uri="{BB962C8B-B14F-4D97-AF65-F5344CB8AC3E}">
        <p14:creationId xmlns:p14="http://schemas.microsoft.com/office/powerpoint/2010/main" val="57539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a:t>
            </a:r>
          </a:p>
        </p:txBody>
      </p:sp>
      <p:sp>
        <p:nvSpPr>
          <p:cNvPr id="4" name="Slide Number Placeholder 3"/>
          <p:cNvSpPr>
            <a:spLocks noGrp="1"/>
          </p:cNvSpPr>
          <p:nvPr>
            <p:ph type="sldNum" sz="quarter" idx="5"/>
          </p:nvPr>
        </p:nvSpPr>
        <p:spPr/>
        <p:txBody>
          <a:bodyPr/>
          <a:lstStyle/>
          <a:p>
            <a:fld id="{C488323C-A43F-410F-80E7-04B8B8E62074}" type="slidenum">
              <a:rPr lang="en-IN" smtClean="0"/>
              <a:t>24</a:t>
            </a:fld>
            <a:endParaRPr lang="en-IN"/>
          </a:p>
        </p:txBody>
      </p:sp>
    </p:spTree>
    <p:extLst>
      <p:ext uri="{BB962C8B-B14F-4D97-AF65-F5344CB8AC3E}">
        <p14:creationId xmlns:p14="http://schemas.microsoft.com/office/powerpoint/2010/main" val="104356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90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are talking about getting prepared for the Metaverse but the punchline here is that the Metaverse already exists. </a:t>
            </a:r>
          </a:p>
          <a:p>
            <a:r>
              <a:rPr lang="en-IN" dirty="0"/>
              <a:t>And it is the internet. It already has all the 7 elements that the famous silicon valley VC Mathew Ball uses to define the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He internet is persistent. </a:t>
            </a:r>
            <a:r>
              <a:rPr lang="en-US" sz="1200" b="0" i="0" kern="1200" dirty="0">
                <a:solidFill>
                  <a:schemeClr val="tx1"/>
                </a:solidFill>
                <a:effectLst/>
                <a:latin typeface="+mn-lt"/>
                <a:ea typeface="+mn-ea"/>
                <a:cs typeface="+mn-cs"/>
              </a:rPr>
              <a:t>The Internet also has no cap to concurrent users, while also providing each user with an individual sense of “presence”</a:t>
            </a:r>
          </a:p>
          <a:p>
            <a:r>
              <a:rPr lang="en-IN" dirty="0"/>
              <a:t>. It already has a mature economy and spans across digital and physical realms. It also to an extent has interoperability of assets, and I’m thinking about cryptocurrencies right now. And lastly, its also </a:t>
            </a:r>
            <a:r>
              <a:rPr lang="en-US" sz="1200" b="0" i="0" kern="1200" dirty="0">
                <a:solidFill>
                  <a:schemeClr val="tx1"/>
                </a:solidFill>
                <a:effectLst/>
                <a:latin typeface="+mn-lt"/>
                <a:ea typeface="+mn-ea"/>
                <a:cs typeface="+mn-cs"/>
              </a:rPr>
              <a:t>populated by “content” and “experiences” created and operated by an incredibly wide range of contributors</a:t>
            </a:r>
            <a:endParaRPr lang="en-IN" dirty="0"/>
          </a:p>
        </p:txBody>
      </p:sp>
      <p:sp>
        <p:nvSpPr>
          <p:cNvPr id="4" name="Slide Number Placeholder 3"/>
          <p:cNvSpPr>
            <a:spLocks noGrp="1"/>
          </p:cNvSpPr>
          <p:nvPr>
            <p:ph type="sldNum" sz="quarter" idx="5"/>
          </p:nvPr>
        </p:nvSpPr>
        <p:spPr/>
        <p:txBody>
          <a:bodyPr/>
          <a:lstStyle/>
          <a:p>
            <a:fld id="{C488323C-A43F-410F-80E7-04B8B8E62074}" type="slidenum">
              <a:rPr lang="en-IN" smtClean="0"/>
              <a:t>4</a:t>
            </a:fld>
            <a:endParaRPr lang="en-IN"/>
          </a:p>
        </p:txBody>
      </p:sp>
    </p:spTree>
    <p:extLst>
      <p:ext uri="{BB962C8B-B14F-4D97-AF65-F5344CB8AC3E}">
        <p14:creationId xmlns:p14="http://schemas.microsoft.com/office/powerpoint/2010/main" val="86219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16fbe9f0e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g116fbe9f0e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that the metaverse is closer than we think it is, we wanted to understand as an advertisement and branding platform, which service to focus on first. To understand that, we ranked potential services based on reach, technological readiness, UX and the cost incurred.</a:t>
            </a:r>
          </a:p>
        </p:txBody>
      </p:sp>
      <p:sp>
        <p:nvSpPr>
          <p:cNvPr id="4" name="Slide Number Placeholder 3"/>
          <p:cNvSpPr>
            <a:spLocks noGrp="1"/>
          </p:cNvSpPr>
          <p:nvPr>
            <p:ph type="sldNum" sz="quarter" idx="5"/>
          </p:nvPr>
        </p:nvSpPr>
        <p:spPr/>
        <p:txBody>
          <a:bodyPr/>
          <a:lstStyle/>
          <a:p>
            <a:fld id="{C488323C-A43F-410F-80E7-04B8B8E62074}" type="slidenum">
              <a:rPr lang="en-IN" smtClean="0"/>
              <a:t>5</a:t>
            </a:fld>
            <a:endParaRPr lang="en-IN"/>
          </a:p>
        </p:txBody>
      </p:sp>
    </p:spTree>
    <p:extLst>
      <p:ext uri="{BB962C8B-B14F-4D97-AF65-F5344CB8AC3E}">
        <p14:creationId xmlns:p14="http://schemas.microsoft.com/office/powerpoint/2010/main" val="18941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some good candidates that almost made the cut, like displaying billboards in places with high population density. We also thought that AI Bot influencers would be a good idea in terms of tailored content based on historical successes on metrics like click through rate.</a:t>
            </a:r>
          </a:p>
        </p:txBody>
      </p:sp>
      <p:sp>
        <p:nvSpPr>
          <p:cNvPr id="4" name="Slide Number Placeholder 3"/>
          <p:cNvSpPr>
            <a:spLocks noGrp="1"/>
          </p:cNvSpPr>
          <p:nvPr>
            <p:ph type="sldNum" sz="quarter" idx="5"/>
          </p:nvPr>
        </p:nvSpPr>
        <p:spPr/>
        <p:txBody>
          <a:bodyPr/>
          <a:lstStyle/>
          <a:p>
            <a:fld id="{C488323C-A43F-410F-80E7-04B8B8E62074}" type="slidenum">
              <a:rPr lang="en-IN" smtClean="0"/>
              <a:t>6</a:t>
            </a:fld>
            <a:endParaRPr lang="en-IN"/>
          </a:p>
        </p:txBody>
      </p:sp>
    </p:spTree>
    <p:extLst>
      <p:ext uri="{BB962C8B-B14F-4D97-AF65-F5344CB8AC3E}">
        <p14:creationId xmlns:p14="http://schemas.microsoft.com/office/powerpoint/2010/main" val="188399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our analysis led us to finalizing Immersive Ads in the gaming industry. Not only will it make customers interact with the ads more, it will also be easy to integrate advertisement in the gaming industry, which is already primed for the metaverse. Speaking of which..,</a:t>
            </a:r>
          </a:p>
          <a:p>
            <a:endParaRPr lang="en-US" dirty="0"/>
          </a:p>
        </p:txBody>
      </p:sp>
      <p:sp>
        <p:nvSpPr>
          <p:cNvPr id="4" name="Slide Number Placeholder 3"/>
          <p:cNvSpPr>
            <a:spLocks noGrp="1"/>
          </p:cNvSpPr>
          <p:nvPr>
            <p:ph type="sldNum" sz="quarter" idx="5"/>
          </p:nvPr>
        </p:nvSpPr>
        <p:spPr/>
        <p:txBody>
          <a:bodyPr/>
          <a:lstStyle/>
          <a:p>
            <a:fld id="{C488323C-A43F-410F-80E7-04B8B8E62074}" type="slidenum">
              <a:rPr lang="en-IN" smtClean="0"/>
              <a:t>7</a:t>
            </a:fld>
            <a:endParaRPr lang="en-IN"/>
          </a:p>
        </p:txBody>
      </p:sp>
    </p:spTree>
    <p:extLst>
      <p:ext uri="{BB962C8B-B14F-4D97-AF65-F5344CB8AC3E}">
        <p14:creationId xmlns:p14="http://schemas.microsoft.com/office/powerpoint/2010/main" val="120468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punchline we have for you is that the gaming industry is already THERE. It has already been doing what </a:t>
            </a:r>
            <a:r>
              <a:rPr lang="en-US" dirty="0" err="1"/>
              <a:t>Zuckerburg</a:t>
            </a:r>
            <a:r>
              <a:rPr lang="en-US" dirty="0"/>
              <a:t> and some of the pioneers of the metaverse are promising us. </a:t>
            </a:r>
          </a:p>
          <a:p>
            <a:r>
              <a:rPr lang="en-US" dirty="0"/>
              <a:t>Steam had already created the idea of a metaverse which it called HOME back in 2017, where users had the ability to experiences myriad of social features. </a:t>
            </a:r>
          </a:p>
          <a:p>
            <a:r>
              <a:rPr lang="en-US" dirty="0"/>
              <a:t>Fortnight, a game by Epic Games has partnered with companies like Netflix and Ferrari to create digital assets like skins and artifacts.</a:t>
            </a:r>
          </a:p>
          <a:p>
            <a:r>
              <a:rPr lang="en-US" dirty="0"/>
              <a:t>Ubisoft and Second Life have also given us a glimpse of what our future holds.</a:t>
            </a:r>
          </a:p>
          <a:p>
            <a:r>
              <a:rPr lang="en-US" dirty="0"/>
              <a:t> Now let’s see who our service is targeted towards.</a:t>
            </a:r>
          </a:p>
        </p:txBody>
      </p:sp>
      <p:sp>
        <p:nvSpPr>
          <p:cNvPr id="4" name="Slide Number Placeholder 3"/>
          <p:cNvSpPr>
            <a:spLocks noGrp="1"/>
          </p:cNvSpPr>
          <p:nvPr>
            <p:ph type="sldNum" sz="quarter" idx="5"/>
          </p:nvPr>
        </p:nvSpPr>
        <p:spPr/>
        <p:txBody>
          <a:bodyPr/>
          <a:lstStyle/>
          <a:p>
            <a:fld id="{C488323C-A43F-410F-80E7-04B8B8E62074}" type="slidenum">
              <a:rPr lang="en-IN" smtClean="0"/>
              <a:t>8</a:t>
            </a:fld>
            <a:endParaRPr lang="en-IN"/>
          </a:p>
        </p:txBody>
      </p:sp>
    </p:spTree>
    <p:extLst>
      <p:ext uri="{BB962C8B-B14F-4D97-AF65-F5344CB8AC3E}">
        <p14:creationId xmlns:p14="http://schemas.microsoft.com/office/powerpoint/2010/main" val="410742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88323C-A43F-410F-80E7-04B8B8E62074}" type="slidenum">
              <a:rPr lang="en-IN" smtClean="0"/>
              <a:t>10</a:t>
            </a:fld>
            <a:endParaRPr lang="en-IN"/>
          </a:p>
        </p:txBody>
      </p:sp>
    </p:spTree>
    <p:extLst>
      <p:ext uri="{BB962C8B-B14F-4D97-AF65-F5344CB8AC3E}">
        <p14:creationId xmlns:p14="http://schemas.microsoft.com/office/powerpoint/2010/main" val="3028116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
        <p:cNvGrpSpPr/>
        <p:nvPr/>
      </p:nvGrpSpPr>
      <p:grpSpPr>
        <a:xfrm>
          <a:off x="0" y="0"/>
          <a:ext cx="0" cy="0"/>
          <a:chOff x="0" y="0"/>
          <a:chExt cx="0" cy="0"/>
        </a:xfrm>
      </p:grpSpPr>
      <p:sp>
        <p:nvSpPr>
          <p:cNvPr id="11" name="Google Shape;11;g116fbe9f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 name="Google Shape;12;g116fbe9f0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116fbe9f0e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g116fbe9f0e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D707-34EE-406E-AAB9-99F7922FFE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D8477C-1068-49FA-B496-6939A772C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606E1B-37A7-422C-B690-252DA95AA87D}"/>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7C5DE16C-0AAA-4942-A76C-B18608604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BBA4EB-5B1B-4ACC-95CF-6128FFF25FD6}"/>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1870716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697-FC4A-4F16-9770-E5F7BD7B9F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AEC9B3-2BBB-4DE8-9D11-5F46FA216D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A85C68-4A33-4E2A-AAE4-4856168EACED}"/>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F2107710-B38D-47AC-8E10-76E36A063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CEF88-326C-4EB9-9F4E-901D17D14E51}"/>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387849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32D04F-7520-4850-A0BD-4D8723B4F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6FBFE9-7EC2-442D-B5F3-34B68B3347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81194-BFE9-4637-9D5C-10D5A19E5711}"/>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7D7DF852-061F-49F3-AEDB-C323280BA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1A967-8AF1-42CB-9EFB-B173881C0815}"/>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263183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anchor="b">
            <a:noAutofit/>
          </a:bodyPr>
          <a:lstStyle>
            <a:lvl1pPr algn="l">
              <a:defRPr sz="6000">
                <a:solidFill>
                  <a:schemeClr val="tx1">
                    <a:lumMod val="75000"/>
                    <a:lumOff val="2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94298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1"/>
        <p:cNvGrpSpPr/>
        <p:nvPr/>
      </p:nvGrpSpPr>
      <p:grpSpPr>
        <a:xfrm>
          <a:off x="0" y="0"/>
          <a:ext cx="0" cy="0"/>
          <a:chOff x="0" y="0"/>
          <a:chExt cx="0" cy="0"/>
        </a:xfrm>
      </p:grpSpPr>
      <p:sp>
        <p:nvSpPr>
          <p:cNvPr id="22" name="Google Shape;22;p5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9"/>
          <p:cNvSpPr txBox="1">
            <a:spLocks noGrp="1"/>
          </p:cNvSpPr>
          <p:nvPr>
            <p:ph type="body" idx="1"/>
          </p:nvPr>
        </p:nvSpPr>
        <p:spPr>
          <a:xfrm rot="5400000">
            <a:off x="3920332" y="-1256507"/>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10240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7"/>
        <p:cNvGrpSpPr/>
        <p:nvPr/>
      </p:nvGrpSpPr>
      <p:grpSpPr>
        <a:xfrm>
          <a:off x="0" y="0"/>
          <a:ext cx="0" cy="0"/>
          <a:chOff x="0" y="0"/>
          <a:chExt cx="0" cy="0"/>
        </a:xfrm>
      </p:grpSpPr>
      <p:sp>
        <p:nvSpPr>
          <p:cNvPr id="28" name="Google Shape;28;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0"/>
          <p:cNvSpPr>
            <a:spLocks noGrp="1"/>
          </p:cNvSpPr>
          <p:nvPr>
            <p:ph type="pic" idx="2"/>
          </p:nvPr>
        </p:nvSpPr>
        <p:spPr>
          <a:xfrm>
            <a:off x="5183188" y="987425"/>
            <a:ext cx="6172200" cy="4873625"/>
          </a:xfrm>
          <a:prstGeom prst="rect">
            <a:avLst/>
          </a:prstGeom>
          <a:noFill/>
          <a:ln>
            <a:noFill/>
          </a:ln>
        </p:spPr>
      </p:sp>
      <p:sp>
        <p:nvSpPr>
          <p:cNvPr id="30" name="Google Shape;30;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58160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34"/>
        <p:cNvGrpSpPr/>
        <p:nvPr/>
      </p:nvGrpSpPr>
      <p:grpSpPr>
        <a:xfrm>
          <a:off x="0" y="0"/>
          <a:ext cx="0" cy="0"/>
          <a:chOff x="0" y="0"/>
          <a:chExt cx="0" cy="0"/>
        </a:xfrm>
      </p:grpSpPr>
      <p:sp>
        <p:nvSpPr>
          <p:cNvPr id="35" name="Google Shape;35;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7" name="Google Shape;37;p6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 name="Google Shape;38;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95080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1"/>
        <p:cNvGrpSpPr/>
        <p:nvPr/>
      </p:nvGrpSpPr>
      <p:grpSpPr>
        <a:xfrm>
          <a:off x="0" y="0"/>
          <a:ext cx="0" cy="0"/>
          <a:chOff x="0" y="0"/>
          <a:chExt cx="0" cy="0"/>
        </a:xfrm>
      </p:grpSpPr>
      <p:sp>
        <p:nvSpPr>
          <p:cNvPr id="42" name="Google Shape;42;p62"/>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846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6"/>
        <p:cNvGrpSpPr/>
        <p:nvPr/>
      </p:nvGrpSpPr>
      <p:grpSpPr>
        <a:xfrm>
          <a:off x="0" y="0"/>
          <a:ext cx="0" cy="0"/>
          <a:chOff x="0" y="0"/>
          <a:chExt cx="0" cy="0"/>
        </a:xfrm>
      </p:grpSpPr>
      <p:sp>
        <p:nvSpPr>
          <p:cNvPr id="47" name="Google Shape;47;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59097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5"/>
        <p:cNvGrpSpPr/>
        <p:nvPr/>
      </p:nvGrpSpPr>
      <p:grpSpPr>
        <a:xfrm>
          <a:off x="0" y="0"/>
          <a:ext cx="0" cy="0"/>
          <a:chOff x="0" y="0"/>
          <a:chExt cx="0" cy="0"/>
        </a:xfrm>
      </p:grpSpPr>
      <p:sp>
        <p:nvSpPr>
          <p:cNvPr id="56" name="Google Shape;56;p64"/>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8406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2"/>
        <p:cNvGrpSpPr/>
        <p:nvPr/>
      </p:nvGrpSpPr>
      <p:grpSpPr>
        <a:xfrm>
          <a:off x="0" y="0"/>
          <a:ext cx="0" cy="0"/>
          <a:chOff x="0" y="0"/>
          <a:chExt cx="0" cy="0"/>
        </a:xfrm>
      </p:grpSpPr>
      <p:sp>
        <p:nvSpPr>
          <p:cNvPr id="63" name="Google Shape;63;p6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5" name="Google Shape;65;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2651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1D61-3A7F-4626-8F38-9A15175C2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B87071-E734-4CA5-A4B8-DFE1E6F3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F4A01F-EBF0-4FBC-819A-76E74920D5B3}"/>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469F5313-B1F1-4A03-856D-AF83B21744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CF9CA-D2F0-4E8A-99A5-2865299DF0FD}"/>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55492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8"/>
        <p:cNvGrpSpPr/>
        <p:nvPr/>
      </p:nvGrpSpPr>
      <p:grpSpPr>
        <a:xfrm>
          <a:off x="0" y="0"/>
          <a:ext cx="0" cy="0"/>
          <a:chOff x="0" y="0"/>
          <a:chExt cx="0" cy="0"/>
        </a:xfrm>
      </p:grpSpPr>
      <p:sp>
        <p:nvSpPr>
          <p:cNvPr id="69" name="Google Shape;69;p66"/>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6"/>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21143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4"/>
        <p:cNvGrpSpPr/>
        <p:nvPr/>
      </p:nvGrpSpPr>
      <p:grpSpPr>
        <a:xfrm>
          <a:off x="0" y="0"/>
          <a:ext cx="0" cy="0"/>
          <a:chOff x="0" y="0"/>
          <a:chExt cx="0" cy="0"/>
        </a:xfrm>
      </p:grpSpPr>
      <p:sp>
        <p:nvSpPr>
          <p:cNvPr id="75" name="Google Shape;75;p6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7" name="Google Shape;77;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50268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531100" y="1282700"/>
            <a:ext cx="3619500" cy="4292600"/>
          </a:xfrm>
          <a:prstGeom prst="rect">
            <a:avLst/>
          </a:prstGeom>
          <a:noFill/>
          <a:ln>
            <a:noFill/>
          </a:ln>
        </p:spPr>
      </p:sp>
    </p:spTree>
    <p:extLst>
      <p:ext uri="{BB962C8B-B14F-4D97-AF65-F5344CB8AC3E}">
        <p14:creationId xmlns:p14="http://schemas.microsoft.com/office/powerpoint/2010/main" val="198554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00B9-2A3F-470F-8777-E29BC89652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A614D4-EAD7-4DC6-A7C4-41D2BAD9F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A0627C-C6BC-4F3C-B4C6-02F680395712}"/>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550D4563-B0A2-42EB-B816-C202B8DAB5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2A3BBE-A11F-4AC3-8AEB-033B1C6D72DC}"/>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2300371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9161-CBF6-4F01-864E-59079E572F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58311B-1D93-4BBD-B152-88A1FD9C0D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ADD197-806A-47C2-8296-1E221CBB4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17244B-C3DF-4FFD-973B-0E77DDC2E3BD}"/>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6" name="Footer Placeholder 5">
            <a:extLst>
              <a:ext uri="{FF2B5EF4-FFF2-40B4-BE49-F238E27FC236}">
                <a16:creationId xmlns:a16="http://schemas.microsoft.com/office/drawing/2014/main" id="{0285BA93-471C-418E-A4C6-C487354551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260838-C961-4BA1-9B58-C07B185386E2}"/>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359930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D257-C2D7-4374-9D88-F33C85DB92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C91AFC-98C2-490D-BB8B-53A9B1E94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239C5F-A013-4231-B66C-7628E28B19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55716A-4D79-494C-BDCE-750272341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2178E6-4893-4948-82C5-79C478BE5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46A331-2D90-4A43-9BE4-C9663E9C26C3}"/>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8" name="Footer Placeholder 7">
            <a:extLst>
              <a:ext uri="{FF2B5EF4-FFF2-40B4-BE49-F238E27FC236}">
                <a16:creationId xmlns:a16="http://schemas.microsoft.com/office/drawing/2014/main" id="{EA940D07-90EE-470F-AD34-F732A4930A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E775C4-D6C8-41E1-97E3-6454CD51358D}"/>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3913992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A5D7-7ACE-44BC-AA11-72E02ED24F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87A0DE-CF33-44AD-946E-A1C0519791A3}"/>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4" name="Footer Placeholder 3">
            <a:extLst>
              <a:ext uri="{FF2B5EF4-FFF2-40B4-BE49-F238E27FC236}">
                <a16:creationId xmlns:a16="http://schemas.microsoft.com/office/drawing/2014/main" id="{2211FEEE-4C0A-4CF9-9E12-9713757228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72B06C2-D787-423E-9AD1-B2A57CD459B9}"/>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415188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B75A4-B9BB-4463-B162-CAE44E6ADB32}"/>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3" name="Footer Placeholder 2">
            <a:extLst>
              <a:ext uri="{FF2B5EF4-FFF2-40B4-BE49-F238E27FC236}">
                <a16:creationId xmlns:a16="http://schemas.microsoft.com/office/drawing/2014/main" id="{C2FA4B16-62CF-4097-A180-06EF3410E8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202413-128F-4548-A5DC-DE15B4A95D65}"/>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238423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1D45-6696-4817-9A1F-33763BF4D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607162-50F5-47B5-8ECA-09A3EED92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2CCFE4-287C-404B-A255-3500B53E5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2DEC84-AD61-4825-A825-6EDF809DAFFB}"/>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6" name="Footer Placeholder 5">
            <a:extLst>
              <a:ext uri="{FF2B5EF4-FFF2-40B4-BE49-F238E27FC236}">
                <a16:creationId xmlns:a16="http://schemas.microsoft.com/office/drawing/2014/main" id="{B28CD79C-7915-4A9B-8F68-401F420D44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0045A6-FAF7-4990-8A76-64F5743F3CA9}"/>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3171109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505F-66E8-4191-A62A-F21EA5D0A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4BFC72-EAC2-41CB-959C-4AFA5D950E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4D2DCC-4E13-4CDA-B903-F041CF27E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4F143-9726-4030-9FB5-F798303FD043}"/>
              </a:ext>
            </a:extLst>
          </p:cNvPr>
          <p:cNvSpPr>
            <a:spLocks noGrp="1"/>
          </p:cNvSpPr>
          <p:nvPr>
            <p:ph type="dt" sz="half" idx="10"/>
          </p:nvPr>
        </p:nvSpPr>
        <p:spPr/>
        <p:txBody>
          <a:bodyPr/>
          <a:lstStyle/>
          <a:p>
            <a:fld id="{C3F744F9-7249-4060-92CA-348FDF6FB77B}" type="datetimeFigureOut">
              <a:rPr lang="en-IN" smtClean="0"/>
              <a:t>24/02/22</a:t>
            </a:fld>
            <a:endParaRPr lang="en-IN"/>
          </a:p>
        </p:txBody>
      </p:sp>
      <p:sp>
        <p:nvSpPr>
          <p:cNvPr id="6" name="Footer Placeholder 5">
            <a:extLst>
              <a:ext uri="{FF2B5EF4-FFF2-40B4-BE49-F238E27FC236}">
                <a16:creationId xmlns:a16="http://schemas.microsoft.com/office/drawing/2014/main" id="{B85BF325-51D5-46FF-9D9A-440F5D524A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07CC73-AF94-4F05-B91B-9FAFD0DC4905}"/>
              </a:ext>
            </a:extLst>
          </p:cNvPr>
          <p:cNvSpPr>
            <a:spLocks noGrp="1"/>
          </p:cNvSpPr>
          <p:nvPr>
            <p:ph type="sldNum" sz="quarter" idx="12"/>
          </p:nvPr>
        </p:nvSpPr>
        <p:spPr/>
        <p:txBody>
          <a:bodyPr/>
          <a:lstStyle/>
          <a:p>
            <a:fld id="{C8E21EFF-B8CC-44DC-A8B5-AB3F36488179}" type="slidenum">
              <a:rPr lang="en-IN" smtClean="0"/>
              <a:t>‹#›</a:t>
            </a:fld>
            <a:endParaRPr lang="en-IN"/>
          </a:p>
        </p:txBody>
      </p:sp>
    </p:spTree>
    <p:extLst>
      <p:ext uri="{BB962C8B-B14F-4D97-AF65-F5344CB8AC3E}">
        <p14:creationId xmlns:p14="http://schemas.microsoft.com/office/powerpoint/2010/main" val="322585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8090">
              <a:schemeClr val="tx1"/>
            </a:gs>
            <a:gs pos="84000">
              <a:schemeClr val="tx1"/>
            </a:gs>
            <a:gs pos="99000">
              <a:schemeClr val="accent3">
                <a:lumMod val="89000"/>
              </a:schemeClr>
            </a:gs>
            <a:gs pos="3000">
              <a:schemeClr val="accent3">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7892F-A3CD-4FE4-ABEF-802E6ECCD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4D608A-5A95-481A-BD3D-D4C0383A39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0E578-A3AD-43A7-B84A-7225159D4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44F9-7249-4060-92CA-348FDF6FB77B}" type="datetimeFigureOut">
              <a:rPr lang="en-IN" smtClean="0"/>
              <a:t>24/02/22</a:t>
            </a:fld>
            <a:endParaRPr lang="en-IN"/>
          </a:p>
        </p:txBody>
      </p:sp>
      <p:sp>
        <p:nvSpPr>
          <p:cNvPr id="5" name="Footer Placeholder 4">
            <a:extLst>
              <a:ext uri="{FF2B5EF4-FFF2-40B4-BE49-F238E27FC236}">
                <a16:creationId xmlns:a16="http://schemas.microsoft.com/office/drawing/2014/main" id="{B0316B7E-A4EB-47C8-9361-5EE694559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279442-7ED1-42EA-B70A-7DC1E9FAE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21EFF-B8CC-44DC-A8B5-AB3F36488179}" type="slidenum">
              <a:rPr lang="en-IN" smtClean="0"/>
              <a:t>‹#›</a:t>
            </a:fld>
            <a:endParaRPr lang="en-IN"/>
          </a:p>
        </p:txBody>
      </p:sp>
    </p:spTree>
    <p:extLst>
      <p:ext uri="{BB962C8B-B14F-4D97-AF65-F5344CB8AC3E}">
        <p14:creationId xmlns:p14="http://schemas.microsoft.com/office/powerpoint/2010/main" val="2655540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87278404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7.xml"/><Relationship Id="rId7" Type="http://schemas.openxmlformats.org/officeDocument/2006/relationships/diagramLayout" Target="../diagrams/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notesSlide" Target="../notesSlides/notesSlide7.xml"/><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09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48" name="Title 1047">
            <a:extLst>
              <a:ext uri="{FF2B5EF4-FFF2-40B4-BE49-F238E27FC236}">
                <a16:creationId xmlns:a16="http://schemas.microsoft.com/office/drawing/2014/main" id="{68A307F8-C872-4697-8D01-93B84BB73EF4}"/>
              </a:ext>
            </a:extLst>
          </p:cNvPr>
          <p:cNvSpPr>
            <a:spLocks noGrp="1"/>
          </p:cNvSpPr>
          <p:nvPr>
            <p:ph type="ctrTitle"/>
          </p:nvPr>
        </p:nvSpPr>
        <p:spPr>
          <a:xfrm>
            <a:off x="210207" y="4582869"/>
            <a:ext cx="7459830" cy="663048"/>
          </a:xfrm>
          <a:solidFill>
            <a:schemeClr val="tx1">
              <a:alpha val="55000"/>
            </a:schemeClr>
          </a:solidFill>
        </p:spPr>
        <p:txBody>
          <a:bodyPr/>
          <a:lstStyle/>
          <a:p>
            <a:r>
              <a:rPr lang="en-US" sz="7200" b="1" dirty="0">
                <a:solidFill>
                  <a:srgbClr val="870DB5"/>
                </a:solidFill>
                <a:latin typeface="Arial Black" panose="020B0A04020102020204" pitchFamily="34" charset="0"/>
              </a:rPr>
              <a:t>Astral</a:t>
            </a:r>
          </a:p>
        </p:txBody>
      </p:sp>
      <p:pic>
        <p:nvPicPr>
          <p:cNvPr id="9" name="Picture 8">
            <a:extLst>
              <a:ext uri="{FF2B5EF4-FFF2-40B4-BE49-F238E27FC236}">
                <a16:creationId xmlns:a16="http://schemas.microsoft.com/office/drawing/2014/main" id="{12B40955-1C6F-4D2D-8603-D0026DDFA854}"/>
              </a:ext>
            </a:extLst>
          </p:cNvPr>
          <p:cNvPicPr>
            <a:picLocks noChangeAspect="1"/>
          </p:cNvPicPr>
          <p:nvPr/>
        </p:nvPicPr>
        <p:blipFill>
          <a:blip r:embed="rId2"/>
          <a:stretch>
            <a:fillRect/>
          </a:stretch>
        </p:blipFill>
        <p:spPr>
          <a:xfrm>
            <a:off x="975310" y="1971585"/>
            <a:ext cx="475803" cy="475803"/>
          </a:xfrm>
          <a:prstGeom prst="rect">
            <a:avLst/>
          </a:prstGeom>
        </p:spPr>
      </p:pic>
      <p:pic>
        <p:nvPicPr>
          <p:cNvPr id="13" name="Picture Placeholder 12">
            <a:extLst>
              <a:ext uri="{FF2B5EF4-FFF2-40B4-BE49-F238E27FC236}">
                <a16:creationId xmlns:a16="http://schemas.microsoft.com/office/drawing/2014/main" id="{FA130B56-52DE-47CD-BAEA-C01B65187D06}"/>
              </a:ext>
            </a:extLst>
          </p:cNvPr>
          <p:cNvPicPr>
            <a:picLocks noGrp="1" noChangeAspect="1"/>
          </p:cNvPicPr>
          <p:nvPr>
            <p:ph type="pic" sz="quarter" idx="10"/>
          </p:nvPr>
        </p:nvPicPr>
        <p:blipFill>
          <a:blip r:embed="rId3"/>
          <a:srcRect l="25141" r="25141"/>
          <a:stretch>
            <a:fillRect/>
          </a:stretch>
        </p:blipFill>
        <p:spPr/>
      </p:pic>
      <p:sp>
        <p:nvSpPr>
          <p:cNvPr id="12" name="TextBox 11">
            <a:extLst>
              <a:ext uri="{FF2B5EF4-FFF2-40B4-BE49-F238E27FC236}">
                <a16:creationId xmlns:a16="http://schemas.microsoft.com/office/drawing/2014/main" id="{FCFF07B3-D984-48C9-B0B5-3FB25C83719F}"/>
              </a:ext>
            </a:extLst>
          </p:cNvPr>
          <p:cNvSpPr txBox="1"/>
          <p:nvPr/>
        </p:nvSpPr>
        <p:spPr>
          <a:xfrm>
            <a:off x="828165" y="3679817"/>
            <a:ext cx="3208991" cy="338554"/>
          </a:xfrm>
          <a:prstGeom prst="rect">
            <a:avLst/>
          </a:prstGeom>
          <a:noFill/>
        </p:spPr>
        <p:txBody>
          <a:bodyPr wrap="square" rtlCol="0">
            <a:spAutoFit/>
          </a:bodyPr>
          <a:lstStyle/>
          <a:p>
            <a:pPr algn="ctr"/>
            <a:r>
              <a:rPr lang="en-IN" sz="1600" i="1" spc="300" dirty="0">
                <a:solidFill>
                  <a:schemeClr val="bg1"/>
                </a:solidFill>
              </a:rPr>
              <a:t>Branding Across Realities</a:t>
            </a:r>
          </a:p>
        </p:txBody>
      </p:sp>
    </p:spTree>
    <p:extLst>
      <p:ext uri="{BB962C8B-B14F-4D97-AF65-F5344CB8AC3E}">
        <p14:creationId xmlns:p14="http://schemas.microsoft.com/office/powerpoint/2010/main" val="24030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yt5s.com-Fortnite x Balenciaga immersive 3D billboard _ Unreal Engine">
            <a:hlinkClick r:id="" action="ppaction://media"/>
            <a:extLst>
              <a:ext uri="{FF2B5EF4-FFF2-40B4-BE49-F238E27FC236}">
                <a16:creationId xmlns:a16="http://schemas.microsoft.com/office/drawing/2014/main" id="{782C7471-7469-4567-90BF-307D6800BB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143000"/>
            <a:ext cx="8128000" cy="4572000"/>
          </a:xfrm>
          <a:prstGeom prst="rect">
            <a:avLst/>
          </a:prstGeom>
        </p:spPr>
      </p:pic>
      <p:graphicFrame>
        <p:nvGraphicFramePr>
          <p:cNvPr id="4" name="Diagram 3">
            <a:extLst>
              <a:ext uri="{FF2B5EF4-FFF2-40B4-BE49-F238E27FC236}">
                <a16:creationId xmlns:a16="http://schemas.microsoft.com/office/drawing/2014/main" id="{76335F1D-F4A6-4519-A986-5A4DB6719021}"/>
              </a:ext>
            </a:extLst>
          </p:cNvPr>
          <p:cNvGraphicFramePr/>
          <p:nvPr>
            <p:extLst>
              <p:ext uri="{D42A27DB-BD31-4B8C-83A1-F6EECF244321}">
                <p14:modId xmlns:p14="http://schemas.microsoft.com/office/powerpoint/2010/main" val="2383205990"/>
              </p:ext>
            </p:extLst>
          </p:nvPr>
        </p:nvGraphicFramePr>
        <p:xfrm>
          <a:off x="3309287" y="1839894"/>
          <a:ext cx="5150248" cy="34334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Arc 4">
            <a:extLst>
              <a:ext uri="{FF2B5EF4-FFF2-40B4-BE49-F238E27FC236}">
                <a16:creationId xmlns:a16="http://schemas.microsoft.com/office/drawing/2014/main" id="{1013455A-671B-4514-9C08-30FE12BD7700}"/>
              </a:ext>
            </a:extLst>
          </p:cNvPr>
          <p:cNvSpPr/>
          <p:nvPr/>
        </p:nvSpPr>
        <p:spPr>
          <a:xfrm rot="2848175">
            <a:off x="5460543" y="1777849"/>
            <a:ext cx="3557587" cy="3557587"/>
          </a:xfrm>
          <a:prstGeom prst="arc">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48FEA87-CEE9-4B74-A1B0-3F5F940F1A74}"/>
              </a:ext>
            </a:extLst>
          </p:cNvPr>
          <p:cNvSpPr/>
          <p:nvPr/>
        </p:nvSpPr>
        <p:spPr>
          <a:xfrm rot="13620000">
            <a:off x="2837223" y="1792940"/>
            <a:ext cx="3557587" cy="3557587"/>
          </a:xfrm>
          <a:prstGeom prst="arc">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68B6A218-C501-467C-AB56-8CB35749C039}"/>
              </a:ext>
            </a:extLst>
          </p:cNvPr>
          <p:cNvSpPr/>
          <p:nvPr/>
        </p:nvSpPr>
        <p:spPr>
          <a:xfrm>
            <a:off x="3209368" y="2127894"/>
            <a:ext cx="285750" cy="2857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33A1D-3C3F-4C1C-9034-C24D1EB3478F}"/>
              </a:ext>
            </a:extLst>
          </p:cNvPr>
          <p:cNvSpPr/>
          <p:nvPr/>
        </p:nvSpPr>
        <p:spPr>
          <a:xfrm>
            <a:off x="2694068" y="3385999"/>
            <a:ext cx="285750" cy="2857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D92285-5EBE-47A4-AFB8-09828F358FEE}"/>
              </a:ext>
            </a:extLst>
          </p:cNvPr>
          <p:cNvSpPr/>
          <p:nvPr/>
        </p:nvSpPr>
        <p:spPr>
          <a:xfrm>
            <a:off x="3130741" y="4556770"/>
            <a:ext cx="285750" cy="2857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7A2E85-F421-468A-A710-F8D419C4672F}"/>
              </a:ext>
            </a:extLst>
          </p:cNvPr>
          <p:cNvSpPr/>
          <p:nvPr/>
        </p:nvSpPr>
        <p:spPr>
          <a:xfrm>
            <a:off x="8395858" y="2213617"/>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22D5767-81EF-437B-9C04-67EE92B5A006}"/>
              </a:ext>
            </a:extLst>
          </p:cNvPr>
          <p:cNvSpPr/>
          <p:nvPr/>
        </p:nvSpPr>
        <p:spPr>
          <a:xfrm>
            <a:off x="8311078" y="4699642"/>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8B363-2CC6-4180-A686-71F500CD141E}"/>
              </a:ext>
            </a:extLst>
          </p:cNvPr>
          <p:cNvSpPr/>
          <p:nvPr/>
        </p:nvSpPr>
        <p:spPr>
          <a:xfrm>
            <a:off x="8889015" y="3428858"/>
            <a:ext cx="285750" cy="2857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9FED60-0B7E-4BAF-94D7-522597DEC321}"/>
              </a:ext>
            </a:extLst>
          </p:cNvPr>
          <p:cNvSpPr txBox="1"/>
          <p:nvPr/>
        </p:nvSpPr>
        <p:spPr>
          <a:xfrm>
            <a:off x="107396" y="840033"/>
            <a:ext cx="2368782" cy="461665"/>
          </a:xfrm>
          <a:prstGeom prst="rect">
            <a:avLst/>
          </a:prstGeom>
          <a:noFill/>
        </p:spPr>
        <p:txBody>
          <a:bodyPr wrap="square" rtlCol="0">
            <a:spAutoFit/>
          </a:bodyPr>
          <a:lstStyle/>
          <a:p>
            <a:pPr algn="r"/>
            <a:r>
              <a:rPr lang="en-US" sz="2400" b="1" dirty="0">
                <a:solidFill>
                  <a:srgbClr val="7030A0"/>
                </a:solidFill>
              </a:rPr>
              <a:t>Metaverse</a:t>
            </a:r>
          </a:p>
        </p:txBody>
      </p:sp>
      <p:sp>
        <p:nvSpPr>
          <p:cNvPr id="15" name="TextBox 14">
            <a:extLst>
              <a:ext uri="{FF2B5EF4-FFF2-40B4-BE49-F238E27FC236}">
                <a16:creationId xmlns:a16="http://schemas.microsoft.com/office/drawing/2014/main" id="{B81DD27D-3ECF-4964-9B7C-EA4CAEF2572F}"/>
              </a:ext>
            </a:extLst>
          </p:cNvPr>
          <p:cNvSpPr txBox="1"/>
          <p:nvPr/>
        </p:nvSpPr>
        <p:spPr>
          <a:xfrm>
            <a:off x="151171" y="1319851"/>
            <a:ext cx="2368782" cy="954107"/>
          </a:xfrm>
          <a:prstGeom prst="rect">
            <a:avLst/>
          </a:prstGeom>
          <a:noFill/>
        </p:spPr>
        <p:txBody>
          <a:bodyPr wrap="square" rtlCol="0">
            <a:spAutoFit/>
          </a:bodyPr>
          <a:lstStyle/>
          <a:p>
            <a:pPr algn="r"/>
            <a:r>
              <a:rPr lang="en-US" dirty="0">
                <a:solidFill>
                  <a:schemeClr val="bg1"/>
                </a:solidFill>
              </a:rPr>
              <a:t>Game development on the metaverse has already began on platforms like Roblox.</a:t>
            </a:r>
            <a:endParaRPr lang="en-US" sz="1600" dirty="0">
              <a:solidFill>
                <a:schemeClr val="bg1"/>
              </a:solidFill>
            </a:endParaRPr>
          </a:p>
        </p:txBody>
      </p:sp>
      <p:sp>
        <p:nvSpPr>
          <p:cNvPr id="16" name="TextBox 15">
            <a:extLst>
              <a:ext uri="{FF2B5EF4-FFF2-40B4-BE49-F238E27FC236}">
                <a16:creationId xmlns:a16="http://schemas.microsoft.com/office/drawing/2014/main" id="{8AA795C8-384F-475F-B2C1-C5CC94C5D21C}"/>
              </a:ext>
            </a:extLst>
          </p:cNvPr>
          <p:cNvSpPr txBox="1"/>
          <p:nvPr/>
        </p:nvSpPr>
        <p:spPr>
          <a:xfrm>
            <a:off x="107396" y="2891851"/>
            <a:ext cx="2368782" cy="461665"/>
          </a:xfrm>
          <a:prstGeom prst="rect">
            <a:avLst/>
          </a:prstGeom>
          <a:noFill/>
        </p:spPr>
        <p:txBody>
          <a:bodyPr wrap="square" rtlCol="0">
            <a:spAutoFit/>
          </a:bodyPr>
          <a:lstStyle/>
          <a:p>
            <a:pPr algn="r"/>
            <a:r>
              <a:rPr lang="en-US" sz="2400" b="1" dirty="0">
                <a:solidFill>
                  <a:srgbClr val="7030A0"/>
                </a:solidFill>
              </a:rPr>
              <a:t>Major Players</a:t>
            </a:r>
          </a:p>
        </p:txBody>
      </p:sp>
      <p:sp>
        <p:nvSpPr>
          <p:cNvPr id="17" name="TextBox 16">
            <a:extLst>
              <a:ext uri="{FF2B5EF4-FFF2-40B4-BE49-F238E27FC236}">
                <a16:creationId xmlns:a16="http://schemas.microsoft.com/office/drawing/2014/main" id="{0ABBA9E7-90A3-4D96-AD43-96D73F1F9E4E}"/>
              </a:ext>
            </a:extLst>
          </p:cNvPr>
          <p:cNvSpPr txBox="1"/>
          <p:nvPr/>
        </p:nvSpPr>
        <p:spPr>
          <a:xfrm>
            <a:off x="151171" y="3371669"/>
            <a:ext cx="2320824" cy="830997"/>
          </a:xfrm>
          <a:prstGeom prst="rect">
            <a:avLst/>
          </a:prstGeom>
          <a:noFill/>
        </p:spPr>
        <p:txBody>
          <a:bodyPr wrap="square" rtlCol="0">
            <a:spAutoFit/>
          </a:bodyPr>
          <a:lstStyle/>
          <a:p>
            <a:pPr algn="r"/>
            <a:r>
              <a:rPr lang="en-US" sz="1600" dirty="0">
                <a:solidFill>
                  <a:schemeClr val="bg1"/>
                </a:solidFill>
              </a:rPr>
              <a:t>Epic Games, Unity Software, Magic Leap, Tencent</a:t>
            </a:r>
          </a:p>
        </p:txBody>
      </p:sp>
      <p:sp>
        <p:nvSpPr>
          <p:cNvPr id="18" name="TextBox 17">
            <a:extLst>
              <a:ext uri="{FF2B5EF4-FFF2-40B4-BE49-F238E27FC236}">
                <a16:creationId xmlns:a16="http://schemas.microsoft.com/office/drawing/2014/main" id="{6EB84B4B-C58C-41AE-A10A-CF6D68DD6F52}"/>
              </a:ext>
            </a:extLst>
          </p:cNvPr>
          <p:cNvSpPr txBox="1"/>
          <p:nvPr/>
        </p:nvSpPr>
        <p:spPr>
          <a:xfrm>
            <a:off x="82652" y="4811728"/>
            <a:ext cx="2368782" cy="461665"/>
          </a:xfrm>
          <a:prstGeom prst="rect">
            <a:avLst/>
          </a:prstGeom>
          <a:noFill/>
        </p:spPr>
        <p:txBody>
          <a:bodyPr wrap="square" rtlCol="0">
            <a:spAutoFit/>
          </a:bodyPr>
          <a:lstStyle/>
          <a:p>
            <a:pPr algn="r"/>
            <a:r>
              <a:rPr lang="en-US" sz="2400" b="1" dirty="0">
                <a:solidFill>
                  <a:srgbClr val="7030A0"/>
                </a:solidFill>
              </a:rPr>
              <a:t>Initiatives</a:t>
            </a:r>
          </a:p>
        </p:txBody>
      </p:sp>
      <p:sp>
        <p:nvSpPr>
          <p:cNvPr id="19" name="TextBox 18">
            <a:extLst>
              <a:ext uri="{FF2B5EF4-FFF2-40B4-BE49-F238E27FC236}">
                <a16:creationId xmlns:a16="http://schemas.microsoft.com/office/drawing/2014/main" id="{8DDE524F-B25F-43CE-8D05-1DCA0E378A93}"/>
              </a:ext>
            </a:extLst>
          </p:cNvPr>
          <p:cNvSpPr txBox="1"/>
          <p:nvPr/>
        </p:nvSpPr>
        <p:spPr>
          <a:xfrm>
            <a:off x="126427" y="5291546"/>
            <a:ext cx="2345568" cy="954107"/>
          </a:xfrm>
          <a:prstGeom prst="rect">
            <a:avLst/>
          </a:prstGeom>
          <a:noFill/>
        </p:spPr>
        <p:txBody>
          <a:bodyPr wrap="square" rtlCol="0">
            <a:spAutoFit/>
          </a:bodyPr>
          <a:lstStyle/>
          <a:p>
            <a:pPr algn="r"/>
            <a:r>
              <a:rPr lang="en-US" dirty="0">
                <a:solidFill>
                  <a:schemeClr val="bg1"/>
                </a:solidFill>
              </a:rPr>
              <a:t>Nike has created NIKELAND on Roblox for its fans to connect, share experiences and compete.</a:t>
            </a:r>
            <a:endParaRPr lang="en-US" sz="1600" dirty="0">
              <a:solidFill>
                <a:schemeClr val="bg1"/>
              </a:solidFill>
            </a:endParaRPr>
          </a:p>
        </p:txBody>
      </p:sp>
      <p:sp>
        <p:nvSpPr>
          <p:cNvPr id="20" name="TextBox 19">
            <a:extLst>
              <a:ext uri="{FF2B5EF4-FFF2-40B4-BE49-F238E27FC236}">
                <a16:creationId xmlns:a16="http://schemas.microsoft.com/office/drawing/2014/main" id="{11C7AF12-3C26-4784-BFD2-3D151885CBD7}"/>
              </a:ext>
            </a:extLst>
          </p:cNvPr>
          <p:cNvSpPr txBox="1"/>
          <p:nvPr/>
        </p:nvSpPr>
        <p:spPr>
          <a:xfrm>
            <a:off x="9528784" y="821880"/>
            <a:ext cx="2368782" cy="461665"/>
          </a:xfrm>
          <a:prstGeom prst="rect">
            <a:avLst/>
          </a:prstGeom>
          <a:noFill/>
        </p:spPr>
        <p:txBody>
          <a:bodyPr wrap="square" rtlCol="0">
            <a:spAutoFit/>
          </a:bodyPr>
          <a:lstStyle/>
          <a:p>
            <a:r>
              <a:rPr lang="en-US" sz="2400" b="1" dirty="0">
                <a:solidFill>
                  <a:srgbClr val="0070C0"/>
                </a:solidFill>
              </a:rPr>
              <a:t>Metaverse</a:t>
            </a:r>
          </a:p>
        </p:txBody>
      </p:sp>
      <p:sp>
        <p:nvSpPr>
          <p:cNvPr id="21" name="TextBox 20">
            <a:extLst>
              <a:ext uri="{FF2B5EF4-FFF2-40B4-BE49-F238E27FC236}">
                <a16:creationId xmlns:a16="http://schemas.microsoft.com/office/drawing/2014/main" id="{9ECA13F7-747F-4324-B852-9DFFE7D4B06A}"/>
              </a:ext>
            </a:extLst>
          </p:cNvPr>
          <p:cNvSpPr txBox="1"/>
          <p:nvPr/>
        </p:nvSpPr>
        <p:spPr>
          <a:xfrm>
            <a:off x="9572559" y="1301698"/>
            <a:ext cx="2619441" cy="954107"/>
          </a:xfrm>
          <a:prstGeom prst="rect">
            <a:avLst/>
          </a:prstGeom>
          <a:noFill/>
        </p:spPr>
        <p:txBody>
          <a:bodyPr wrap="square" rtlCol="0">
            <a:spAutoFit/>
          </a:bodyPr>
          <a:lstStyle/>
          <a:p>
            <a:r>
              <a:rPr lang="en-US" dirty="0">
                <a:solidFill>
                  <a:schemeClr val="bg1"/>
                </a:solidFill>
              </a:rPr>
              <a:t>Fashion companies are just starting to offer digital experiences &amp; have realized its ability to scale.</a:t>
            </a:r>
            <a:endParaRPr lang="en-US" sz="1600" dirty="0">
              <a:solidFill>
                <a:schemeClr val="bg1"/>
              </a:solidFill>
            </a:endParaRPr>
          </a:p>
        </p:txBody>
      </p:sp>
      <p:sp>
        <p:nvSpPr>
          <p:cNvPr id="22" name="TextBox 21">
            <a:extLst>
              <a:ext uri="{FF2B5EF4-FFF2-40B4-BE49-F238E27FC236}">
                <a16:creationId xmlns:a16="http://schemas.microsoft.com/office/drawing/2014/main" id="{F2FB6DB8-E540-4676-87BA-273588700A21}"/>
              </a:ext>
            </a:extLst>
          </p:cNvPr>
          <p:cNvSpPr txBox="1"/>
          <p:nvPr/>
        </p:nvSpPr>
        <p:spPr>
          <a:xfrm>
            <a:off x="9528784" y="2873698"/>
            <a:ext cx="2368782" cy="461665"/>
          </a:xfrm>
          <a:prstGeom prst="rect">
            <a:avLst/>
          </a:prstGeom>
          <a:noFill/>
        </p:spPr>
        <p:txBody>
          <a:bodyPr wrap="square" rtlCol="0">
            <a:spAutoFit/>
          </a:bodyPr>
          <a:lstStyle/>
          <a:p>
            <a:r>
              <a:rPr lang="en-US" sz="2400" b="1" dirty="0">
                <a:solidFill>
                  <a:srgbClr val="0070C0"/>
                </a:solidFill>
              </a:rPr>
              <a:t>Major Players</a:t>
            </a:r>
          </a:p>
        </p:txBody>
      </p:sp>
      <p:sp>
        <p:nvSpPr>
          <p:cNvPr id="23" name="TextBox 22">
            <a:extLst>
              <a:ext uri="{FF2B5EF4-FFF2-40B4-BE49-F238E27FC236}">
                <a16:creationId xmlns:a16="http://schemas.microsoft.com/office/drawing/2014/main" id="{BB6174B6-0E4B-4230-A88A-882F886DED65}"/>
              </a:ext>
            </a:extLst>
          </p:cNvPr>
          <p:cNvSpPr txBox="1"/>
          <p:nvPr/>
        </p:nvSpPr>
        <p:spPr>
          <a:xfrm>
            <a:off x="9572559" y="3353516"/>
            <a:ext cx="2713712" cy="307777"/>
          </a:xfrm>
          <a:prstGeom prst="rect">
            <a:avLst/>
          </a:prstGeom>
          <a:noFill/>
        </p:spPr>
        <p:txBody>
          <a:bodyPr wrap="square" rtlCol="0">
            <a:spAutoFit/>
          </a:bodyPr>
          <a:lstStyle/>
          <a:p>
            <a:r>
              <a:rPr lang="en-US" dirty="0">
                <a:solidFill>
                  <a:schemeClr val="bg1"/>
                </a:solidFill>
              </a:rPr>
              <a:t>Gucci, Louis Vuitton, Nike</a:t>
            </a:r>
            <a:endParaRPr lang="en-US" sz="1600" dirty="0">
              <a:solidFill>
                <a:schemeClr val="bg1"/>
              </a:solidFill>
            </a:endParaRPr>
          </a:p>
        </p:txBody>
      </p:sp>
      <p:sp>
        <p:nvSpPr>
          <p:cNvPr id="24" name="TextBox 23">
            <a:extLst>
              <a:ext uri="{FF2B5EF4-FFF2-40B4-BE49-F238E27FC236}">
                <a16:creationId xmlns:a16="http://schemas.microsoft.com/office/drawing/2014/main" id="{5DF1DC17-AC31-4238-91A1-7BF77DB5715C}"/>
              </a:ext>
            </a:extLst>
          </p:cNvPr>
          <p:cNvSpPr txBox="1"/>
          <p:nvPr/>
        </p:nvSpPr>
        <p:spPr>
          <a:xfrm>
            <a:off x="9504040" y="4793575"/>
            <a:ext cx="2713712" cy="461665"/>
          </a:xfrm>
          <a:prstGeom prst="rect">
            <a:avLst/>
          </a:prstGeom>
          <a:noFill/>
        </p:spPr>
        <p:txBody>
          <a:bodyPr wrap="square" rtlCol="0">
            <a:spAutoFit/>
          </a:bodyPr>
          <a:lstStyle/>
          <a:p>
            <a:r>
              <a:rPr lang="en-US" sz="2400" b="1" dirty="0">
                <a:solidFill>
                  <a:srgbClr val="0070C0"/>
                </a:solidFill>
              </a:rPr>
              <a:t>Initiatives</a:t>
            </a:r>
          </a:p>
        </p:txBody>
      </p:sp>
      <p:sp>
        <p:nvSpPr>
          <p:cNvPr id="25" name="TextBox 24">
            <a:extLst>
              <a:ext uri="{FF2B5EF4-FFF2-40B4-BE49-F238E27FC236}">
                <a16:creationId xmlns:a16="http://schemas.microsoft.com/office/drawing/2014/main" id="{8E17D894-A4F5-43FC-BDD2-398ED34B6312}"/>
              </a:ext>
            </a:extLst>
          </p:cNvPr>
          <p:cNvSpPr txBox="1"/>
          <p:nvPr/>
        </p:nvSpPr>
        <p:spPr>
          <a:xfrm>
            <a:off x="9547815" y="5273393"/>
            <a:ext cx="2713712" cy="738664"/>
          </a:xfrm>
          <a:prstGeom prst="rect">
            <a:avLst/>
          </a:prstGeom>
          <a:noFill/>
        </p:spPr>
        <p:txBody>
          <a:bodyPr wrap="square" rtlCol="0">
            <a:spAutoFit/>
          </a:bodyPr>
          <a:lstStyle/>
          <a:p>
            <a:r>
              <a:rPr lang="en-US" dirty="0">
                <a:solidFill>
                  <a:schemeClr val="bg1"/>
                </a:solidFill>
              </a:rPr>
              <a:t>Louis Vuitton partnered with Riot Games to create skins for League of Legends game.</a:t>
            </a:r>
            <a:endParaRPr lang="en-US" sz="1600" dirty="0">
              <a:solidFill>
                <a:schemeClr val="bg1"/>
              </a:solidFill>
            </a:endParaRPr>
          </a:p>
        </p:txBody>
      </p:sp>
      <p:sp>
        <p:nvSpPr>
          <p:cNvPr id="26" name="TextBox 25">
            <a:extLst>
              <a:ext uri="{FF2B5EF4-FFF2-40B4-BE49-F238E27FC236}">
                <a16:creationId xmlns:a16="http://schemas.microsoft.com/office/drawing/2014/main" id="{E9292A53-F143-4A15-9931-7054FD8E2956}"/>
              </a:ext>
            </a:extLst>
          </p:cNvPr>
          <p:cNvSpPr txBox="1"/>
          <p:nvPr/>
        </p:nvSpPr>
        <p:spPr>
          <a:xfrm>
            <a:off x="255181" y="116958"/>
            <a:ext cx="6400800" cy="523220"/>
          </a:xfrm>
          <a:prstGeom prst="rect">
            <a:avLst/>
          </a:prstGeom>
          <a:noFill/>
        </p:spPr>
        <p:txBody>
          <a:bodyPr wrap="square" rtlCol="0">
            <a:spAutoFit/>
          </a:bodyPr>
          <a:lstStyle/>
          <a:p>
            <a:r>
              <a:rPr lang="en-US" sz="2800" b="1" dirty="0">
                <a:solidFill>
                  <a:schemeClr val="bg1"/>
                </a:solidFill>
              </a:rPr>
              <a:t>Fashion’s foray into the Metaverse</a:t>
            </a:r>
          </a:p>
        </p:txBody>
      </p:sp>
    </p:spTree>
    <p:extLst>
      <p:ext uri="{BB962C8B-B14F-4D97-AF65-F5344CB8AC3E}">
        <p14:creationId xmlns:p14="http://schemas.microsoft.com/office/powerpoint/2010/main" val="23368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
        <p:cNvGrpSpPr/>
        <p:nvPr/>
      </p:nvGrpSpPr>
      <p:grpSpPr>
        <a:xfrm>
          <a:off x="0" y="0"/>
          <a:ext cx="0" cy="0"/>
          <a:chOff x="0" y="0"/>
          <a:chExt cx="0" cy="0"/>
        </a:xfrm>
      </p:grpSpPr>
      <p:sp>
        <p:nvSpPr>
          <p:cNvPr id="14" name="Google Shape;14;p3"/>
          <p:cNvSpPr txBox="1"/>
          <p:nvPr/>
        </p:nvSpPr>
        <p:spPr>
          <a:xfrm>
            <a:off x="697121" y="188169"/>
            <a:ext cx="4481100" cy="7080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Revenue</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15" name="Google Shape;15;p3"/>
          <p:cNvSpPr/>
          <p:nvPr/>
        </p:nvSpPr>
        <p:spPr>
          <a:xfrm>
            <a:off x="11542871" y="369069"/>
            <a:ext cx="289800" cy="173100"/>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6;p3"/>
          <p:cNvSpPr txBox="1"/>
          <p:nvPr/>
        </p:nvSpPr>
        <p:spPr>
          <a:xfrm>
            <a:off x="697121" y="1635150"/>
            <a:ext cx="4134900" cy="3520500"/>
          </a:xfrm>
          <a:prstGeom prst="rect">
            <a:avLst/>
          </a:prstGeom>
          <a:noFill/>
          <a:ln>
            <a:noFill/>
          </a:ln>
        </p:spPr>
        <p:txBody>
          <a:bodyPr spcFirstLastPara="1" wrap="square" lIns="91425" tIns="91425" rIns="91425" bIns="45700" anchor="t" anchorCtr="0">
            <a:noAutofit/>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1" i="0" u="none" strike="noStrike" kern="0" cap="none" spc="0" normalizeH="0" baseline="0" noProof="0" dirty="0">
                <a:ln>
                  <a:noFill/>
                </a:ln>
                <a:solidFill>
                  <a:srgbClr val="870DB5"/>
                </a:solidFill>
                <a:effectLst/>
                <a:uLnTx/>
                <a:uFillTx/>
                <a:latin typeface="Open Sans"/>
                <a:ea typeface="Open Sans"/>
                <a:cs typeface="Open Sans"/>
                <a:sym typeface="Open Sans"/>
              </a:rPr>
              <a:t>Product Development</a:t>
            </a:r>
            <a:endParaRPr kumimoji="0" sz="1800" b="1" i="0" u="none" strike="noStrike" kern="0" cap="none" spc="0" normalizeH="0" baseline="0" noProof="0" dirty="0">
              <a:ln>
                <a:noFill/>
              </a:ln>
              <a:solidFill>
                <a:srgbClr val="870DB5"/>
              </a:solidFill>
              <a:effectLst/>
              <a:uLnTx/>
              <a:uFillTx/>
              <a:latin typeface="Open Sans"/>
              <a:ea typeface="Open Sans"/>
              <a:cs typeface="Open Sans"/>
              <a:sym typeface="Open Sans"/>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Price = Development + Incentive</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Produce 4 games per year</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0" marR="0" lvl="0" indent="0" algn="l" defTabSz="914400" rtl="0" eaLnBrk="1" fontAlgn="auto" latinLnBrk="0" hangingPunct="1">
              <a:lnSpc>
                <a:spcPct val="115000"/>
              </a:lnSpc>
              <a:spcBef>
                <a:spcPts val="2000"/>
              </a:spcBef>
              <a:spcAft>
                <a:spcPts val="0"/>
              </a:spcAft>
              <a:buClr>
                <a:srgbClr val="FFFFFF"/>
              </a:buClr>
              <a:buSzPts val="1000"/>
              <a:buFont typeface="Open Sans"/>
              <a:buNone/>
              <a:tabLst/>
              <a:defRPr/>
            </a:pPr>
            <a:r>
              <a:rPr kumimoji="0" lang="en-US" sz="1800" b="1" i="0" u="none" strike="noStrike" kern="0" cap="none" spc="0" normalizeH="0" baseline="0" noProof="0" dirty="0">
                <a:ln>
                  <a:noFill/>
                </a:ln>
                <a:solidFill>
                  <a:srgbClr val="870DB5"/>
                </a:solidFill>
                <a:effectLst/>
                <a:uLnTx/>
                <a:uFillTx/>
                <a:latin typeface="Open Sans"/>
                <a:ea typeface="Open Sans"/>
                <a:cs typeface="Open Sans"/>
                <a:sym typeface="Open Sans"/>
              </a:rPr>
              <a:t>Consultation</a:t>
            </a:r>
            <a:endParaRPr kumimoji="0" sz="1800" b="1" i="0" u="none" strike="noStrike" kern="0" cap="none" spc="0" normalizeH="0" baseline="0" noProof="0" dirty="0">
              <a:ln>
                <a:noFill/>
              </a:ln>
              <a:solidFill>
                <a:srgbClr val="870DB5"/>
              </a:solidFill>
              <a:effectLst/>
              <a:uLnTx/>
              <a:uFillTx/>
              <a:latin typeface="Open Sans"/>
              <a:ea typeface="Open Sans"/>
              <a:cs typeface="Open Sans"/>
              <a:sym typeface="Open Sans"/>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Price = $130 / hour</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lvl="0" indent="-171450">
              <a:lnSpc>
                <a:spcPct val="115000"/>
              </a:lnSpc>
              <a:spcBef>
                <a:spcPts val="1000"/>
              </a:spcBef>
              <a:buClr>
                <a:srgbClr val="FFFFFF"/>
              </a:buClr>
              <a:buSzPts val="1000"/>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One </a:t>
            </a:r>
            <a:r>
              <a:rPr lang="en-US" sz="1700" kern="0" dirty="0">
                <a:solidFill>
                  <a:srgbClr val="FFFFFF"/>
                </a:solidFill>
                <a:latin typeface="Open Sans Medium"/>
                <a:ea typeface="Open Sans Medium"/>
                <a:cs typeface="Open Sans Medium"/>
                <a:sym typeface="Open Sans Medium"/>
              </a:rPr>
              <a:t>consultation </a:t>
            </a: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12 hours</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marR="0" lvl="0" indent="-171450" algn="l" defTabSz="914400" rtl="0" eaLnBrk="1" fontAlgn="auto" latinLnBrk="0" hangingPunct="1">
              <a:lnSpc>
                <a:spcPct val="115000"/>
              </a:lnSpc>
              <a:spcBef>
                <a:spcPts val="1000"/>
              </a:spcBef>
              <a:spcAft>
                <a:spcPts val="100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48 consultation per years</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graphicFrame>
        <p:nvGraphicFramePr>
          <p:cNvPr id="18" name="Google Shape;18;p3"/>
          <p:cNvGraphicFramePr/>
          <p:nvPr>
            <p:extLst>
              <p:ext uri="{D42A27DB-BD31-4B8C-83A1-F6EECF244321}">
                <p14:modId xmlns:p14="http://schemas.microsoft.com/office/powerpoint/2010/main" val="1529504206"/>
              </p:ext>
            </p:extLst>
          </p:nvPr>
        </p:nvGraphicFramePr>
        <p:xfrm>
          <a:off x="4861446" y="1690125"/>
          <a:ext cx="6681425" cy="1242000"/>
        </p:xfrm>
        <a:graphic>
          <a:graphicData uri="http://schemas.openxmlformats.org/drawingml/2006/table">
            <a:tbl>
              <a:tblPr>
                <a:noFill/>
              </a:tblPr>
              <a:tblGrid>
                <a:gridCol w="1187675">
                  <a:extLst>
                    <a:ext uri="{9D8B030D-6E8A-4147-A177-3AD203B41FA5}">
                      <a16:colId xmlns:a16="http://schemas.microsoft.com/office/drawing/2014/main" val="20000"/>
                    </a:ext>
                  </a:extLst>
                </a:gridCol>
                <a:gridCol w="1009825">
                  <a:extLst>
                    <a:ext uri="{9D8B030D-6E8A-4147-A177-3AD203B41FA5}">
                      <a16:colId xmlns:a16="http://schemas.microsoft.com/office/drawing/2014/main" val="20001"/>
                    </a:ext>
                  </a:extLst>
                </a:gridCol>
                <a:gridCol w="1098750">
                  <a:extLst>
                    <a:ext uri="{9D8B030D-6E8A-4147-A177-3AD203B41FA5}">
                      <a16:colId xmlns:a16="http://schemas.microsoft.com/office/drawing/2014/main" val="20002"/>
                    </a:ext>
                  </a:extLst>
                </a:gridCol>
                <a:gridCol w="1098750">
                  <a:extLst>
                    <a:ext uri="{9D8B030D-6E8A-4147-A177-3AD203B41FA5}">
                      <a16:colId xmlns:a16="http://schemas.microsoft.com/office/drawing/2014/main" val="20003"/>
                    </a:ext>
                  </a:extLst>
                </a:gridCol>
                <a:gridCol w="1098750">
                  <a:extLst>
                    <a:ext uri="{9D8B030D-6E8A-4147-A177-3AD203B41FA5}">
                      <a16:colId xmlns:a16="http://schemas.microsoft.com/office/drawing/2014/main" val="20004"/>
                    </a:ext>
                  </a:extLst>
                </a:gridCol>
                <a:gridCol w="1187675">
                  <a:extLst>
                    <a:ext uri="{9D8B030D-6E8A-4147-A177-3AD203B41FA5}">
                      <a16:colId xmlns:a16="http://schemas.microsoft.com/office/drawing/2014/main" val="20005"/>
                    </a:ext>
                  </a:extLst>
                </a:gridCol>
              </a:tblGrid>
              <a:tr h="601950">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Service</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Dev.</a:t>
                      </a:r>
                      <a:endParaRPr sz="1500" dirty="0">
                        <a:solidFill>
                          <a:srgbClr val="870DB5"/>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a:solidFill>
                            <a:srgbClr val="870DB5"/>
                          </a:solidFill>
                          <a:latin typeface="Open Sans Medium"/>
                          <a:ea typeface="Open Sans Medium"/>
                          <a:cs typeface="Open Sans Medium"/>
                          <a:sym typeface="Open Sans Medium"/>
                        </a:rPr>
                        <a:t>Cost per visit</a:t>
                      </a:r>
                      <a:endParaRPr sz="150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a:solidFill>
                            <a:srgbClr val="870DB5"/>
                          </a:solidFill>
                          <a:latin typeface="Open Sans Medium"/>
                          <a:ea typeface="Open Sans Medium"/>
                          <a:cs typeface="Open Sans Medium"/>
                          <a:sym typeface="Open Sans Medium"/>
                        </a:rPr>
                        <a:t># visits per game</a:t>
                      </a:r>
                      <a:endParaRPr sz="150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 games per year</a:t>
                      </a:r>
                      <a:endParaRPr sz="1500" dirty="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a:solidFill>
                            <a:srgbClr val="870DB5"/>
                          </a:solidFill>
                          <a:latin typeface="Open Sans"/>
                          <a:ea typeface="Open Sans"/>
                          <a:cs typeface="Open Sans"/>
                          <a:sym typeface="Open Sans"/>
                        </a:rPr>
                        <a:t>Revenue</a:t>
                      </a:r>
                      <a:endParaRPr sz="1500" b="1" dirty="0">
                        <a:solidFill>
                          <a:srgbClr val="870DB5"/>
                        </a:solidFill>
                        <a:latin typeface="Open Sans"/>
                        <a:ea typeface="Open Sans"/>
                        <a:cs typeface="Open Sans"/>
                        <a:sym typeface="Open Sans"/>
                      </a:endParaRPr>
                    </a:p>
                  </a:txBody>
                  <a:tcPr marL="91425" marR="91425" marT="91425" marB="91425" anchor="ctr">
                    <a:lnB w="19050" cap="flat" cmpd="sng">
                      <a:solidFill>
                        <a:srgbClr val="A7A7A7"/>
                      </a:solidFill>
                      <a:prstDash val="solid"/>
                      <a:round/>
                      <a:headEnd type="none" w="sm" len="sm"/>
                      <a:tailEnd type="none" w="sm" len="sm"/>
                    </a:lnB>
                  </a:tcPr>
                </a:tc>
                <a:extLst>
                  <a:ext uri="{0D108BD9-81ED-4DB2-BD59-A6C34878D82A}">
                    <a16:rowId xmlns:a16="http://schemas.microsoft.com/office/drawing/2014/main" val="10000"/>
                  </a:ext>
                </a:extLst>
              </a:tr>
              <a:tr h="601950">
                <a:tc>
                  <a:txBody>
                    <a:bodyPr/>
                    <a:lstStyle/>
                    <a:p>
                      <a:pPr marL="0" lvl="0" indent="0" algn="ctr" rtl="0">
                        <a:lnSpc>
                          <a:spcPct val="115000"/>
                        </a:lnSpc>
                        <a:spcBef>
                          <a:spcPts val="0"/>
                        </a:spcBef>
                        <a:spcAft>
                          <a:spcPts val="0"/>
                        </a:spcAft>
                        <a:buNone/>
                      </a:pPr>
                      <a:r>
                        <a:rPr lang="en-US" sz="1500" dirty="0">
                          <a:solidFill>
                            <a:srgbClr val="870DB5"/>
                          </a:solidFill>
                          <a:latin typeface="Open Sans Medium"/>
                          <a:ea typeface="Open Sans Medium"/>
                          <a:cs typeface="Open Sans Medium"/>
                          <a:sym typeface="Open Sans Medium"/>
                        </a:rPr>
                        <a:t>Prod Dev</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$50,000</a:t>
                      </a:r>
                      <a:endParaRPr sz="1500">
                        <a:solidFill>
                          <a:schemeClr val="lt1"/>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200000</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4</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dirty="0">
                          <a:solidFill>
                            <a:srgbClr val="870DB5"/>
                          </a:solidFill>
                          <a:latin typeface="Open Sans"/>
                          <a:ea typeface="Open Sans"/>
                          <a:cs typeface="Open Sans"/>
                          <a:sym typeface="Open Sans"/>
                        </a:rPr>
                        <a:t>$1,000,000</a:t>
                      </a:r>
                      <a:endParaRPr sz="1500" b="1" dirty="0">
                        <a:solidFill>
                          <a:srgbClr val="870DB5"/>
                        </a:solidFill>
                        <a:latin typeface="Open Sans"/>
                        <a:ea typeface="Open Sans"/>
                        <a:cs typeface="Open Sans"/>
                        <a:sym typeface="Open Sans"/>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9" name="Google Shape;19;p3"/>
          <p:cNvGraphicFramePr/>
          <p:nvPr>
            <p:extLst>
              <p:ext uri="{D42A27DB-BD31-4B8C-83A1-F6EECF244321}">
                <p14:modId xmlns:p14="http://schemas.microsoft.com/office/powerpoint/2010/main" val="957506732"/>
              </p:ext>
            </p:extLst>
          </p:nvPr>
        </p:nvGraphicFramePr>
        <p:xfrm>
          <a:off x="4861446" y="3429000"/>
          <a:ext cx="6586475" cy="1242000"/>
        </p:xfrm>
        <a:graphic>
          <a:graphicData uri="http://schemas.openxmlformats.org/drawingml/2006/table">
            <a:tbl>
              <a:tblPr>
                <a:noFill/>
              </a:tblPr>
              <a:tblGrid>
                <a:gridCol w="1187675">
                  <a:extLst>
                    <a:ext uri="{9D8B030D-6E8A-4147-A177-3AD203B41FA5}">
                      <a16:colId xmlns:a16="http://schemas.microsoft.com/office/drawing/2014/main" val="20000"/>
                    </a:ext>
                  </a:extLst>
                </a:gridCol>
                <a:gridCol w="1349700">
                  <a:extLst>
                    <a:ext uri="{9D8B030D-6E8A-4147-A177-3AD203B41FA5}">
                      <a16:colId xmlns:a16="http://schemas.microsoft.com/office/drawing/2014/main" val="20001"/>
                    </a:ext>
                  </a:extLst>
                </a:gridCol>
                <a:gridCol w="1349700">
                  <a:extLst>
                    <a:ext uri="{9D8B030D-6E8A-4147-A177-3AD203B41FA5}">
                      <a16:colId xmlns:a16="http://schemas.microsoft.com/office/drawing/2014/main" val="20002"/>
                    </a:ext>
                  </a:extLst>
                </a:gridCol>
                <a:gridCol w="1349700">
                  <a:extLst>
                    <a:ext uri="{9D8B030D-6E8A-4147-A177-3AD203B41FA5}">
                      <a16:colId xmlns:a16="http://schemas.microsoft.com/office/drawing/2014/main" val="20003"/>
                    </a:ext>
                  </a:extLst>
                </a:gridCol>
                <a:gridCol w="1349700">
                  <a:extLst>
                    <a:ext uri="{9D8B030D-6E8A-4147-A177-3AD203B41FA5}">
                      <a16:colId xmlns:a16="http://schemas.microsoft.com/office/drawing/2014/main" val="20004"/>
                    </a:ext>
                  </a:extLst>
                </a:gridCol>
              </a:tblGrid>
              <a:tr h="601950">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Service</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Hourly rate</a:t>
                      </a:r>
                      <a:endParaRPr sz="1500" dirty="0">
                        <a:solidFill>
                          <a:srgbClr val="870DB5"/>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a:solidFill>
                            <a:srgbClr val="870DB5"/>
                          </a:solidFill>
                          <a:latin typeface="Open Sans Medium"/>
                          <a:ea typeface="Open Sans Medium"/>
                          <a:cs typeface="Open Sans Medium"/>
                          <a:sym typeface="Open Sans Medium"/>
                        </a:rPr>
                        <a:t>Hours per consulting</a:t>
                      </a:r>
                      <a:endParaRPr sz="150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 consulting per year</a:t>
                      </a:r>
                      <a:endParaRPr sz="1500" dirty="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a:solidFill>
                            <a:srgbClr val="870DB5"/>
                          </a:solidFill>
                          <a:latin typeface="Open Sans"/>
                          <a:ea typeface="Open Sans"/>
                          <a:cs typeface="Open Sans"/>
                          <a:sym typeface="Open Sans"/>
                        </a:rPr>
                        <a:t>Revenue</a:t>
                      </a:r>
                      <a:endParaRPr sz="1500" b="1" dirty="0">
                        <a:solidFill>
                          <a:srgbClr val="870DB5"/>
                        </a:solidFill>
                        <a:latin typeface="Open Sans"/>
                        <a:ea typeface="Open Sans"/>
                        <a:cs typeface="Open Sans"/>
                        <a:sym typeface="Open Sans"/>
                      </a:endParaRPr>
                    </a:p>
                  </a:txBody>
                  <a:tcPr marL="91425" marR="91425" marT="91425" marB="91425" anchor="ctr">
                    <a:lnB w="19050" cap="flat" cmpd="sng">
                      <a:solidFill>
                        <a:srgbClr val="A7A7A7"/>
                      </a:solidFill>
                      <a:prstDash val="solid"/>
                      <a:round/>
                      <a:headEnd type="none" w="sm" len="sm"/>
                      <a:tailEnd type="none" w="sm" len="sm"/>
                    </a:lnB>
                  </a:tcPr>
                </a:tc>
                <a:extLst>
                  <a:ext uri="{0D108BD9-81ED-4DB2-BD59-A6C34878D82A}">
                    <a16:rowId xmlns:a16="http://schemas.microsoft.com/office/drawing/2014/main" val="10000"/>
                  </a:ext>
                </a:extLst>
              </a:tr>
              <a:tr h="601950">
                <a:tc>
                  <a:txBody>
                    <a:bodyPr/>
                    <a:lstStyle/>
                    <a:p>
                      <a:pPr marL="0" lvl="0" indent="0" algn="ctr" rtl="0">
                        <a:lnSpc>
                          <a:spcPct val="115000"/>
                        </a:lnSpc>
                        <a:spcBef>
                          <a:spcPts val="0"/>
                        </a:spcBef>
                        <a:spcAft>
                          <a:spcPts val="0"/>
                        </a:spcAft>
                        <a:buNone/>
                      </a:pPr>
                      <a:r>
                        <a:rPr lang="en-US" sz="1500" dirty="0">
                          <a:solidFill>
                            <a:srgbClr val="870DB5"/>
                          </a:solidFill>
                          <a:latin typeface="Open Sans Medium"/>
                          <a:ea typeface="Open Sans Medium"/>
                          <a:cs typeface="Open Sans Medium"/>
                          <a:sym typeface="Open Sans Medium"/>
                        </a:rPr>
                        <a:t>Consulting</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$130</a:t>
                      </a:r>
                      <a:endParaRPr sz="1500">
                        <a:solidFill>
                          <a:schemeClr val="lt1"/>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12</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48</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dirty="0">
                          <a:solidFill>
                            <a:srgbClr val="870DB5"/>
                          </a:solidFill>
                          <a:latin typeface="Open Sans"/>
                          <a:ea typeface="Open Sans"/>
                          <a:cs typeface="Open Sans"/>
                          <a:sym typeface="Open Sans"/>
                        </a:rPr>
                        <a:t>$74,880</a:t>
                      </a:r>
                      <a:endParaRPr sz="1500" b="1" dirty="0">
                        <a:solidFill>
                          <a:srgbClr val="870DB5"/>
                        </a:solidFill>
                        <a:latin typeface="Open Sans"/>
                        <a:ea typeface="Open Sans"/>
                        <a:cs typeface="Open Sans"/>
                        <a:sym typeface="Open Sans"/>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4"/>
          <p:cNvSpPr txBox="1"/>
          <p:nvPr/>
        </p:nvSpPr>
        <p:spPr>
          <a:xfrm>
            <a:off x="792946" y="1706644"/>
            <a:ext cx="4134900" cy="3605100"/>
          </a:xfrm>
          <a:prstGeom prst="rect">
            <a:avLst/>
          </a:prstGeom>
          <a:noFill/>
          <a:ln>
            <a:noFill/>
          </a:ln>
        </p:spPr>
        <p:txBody>
          <a:bodyPr spcFirstLastPara="1" wrap="square" lIns="91425" tIns="91425" rIns="91425" bIns="45700" anchor="t" anchorCtr="0">
            <a:normAutofit fontScale="92500" lnSpcReduction="20000"/>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1" i="0" u="none" strike="noStrike" kern="0" cap="none" spc="0" normalizeH="0" baseline="0" noProof="0" dirty="0">
                <a:ln>
                  <a:noFill/>
                </a:ln>
                <a:solidFill>
                  <a:srgbClr val="870DB5"/>
                </a:solidFill>
                <a:effectLst/>
                <a:uLnTx/>
                <a:uFillTx/>
                <a:latin typeface="Open Sans"/>
                <a:ea typeface="Open Sans"/>
                <a:cs typeface="Open Sans"/>
                <a:sym typeface="Open Sans"/>
              </a:rPr>
              <a:t>Wage</a:t>
            </a:r>
            <a:endParaRPr kumimoji="0" sz="1800" b="1" i="0" u="none" strike="noStrike" kern="0" cap="none" spc="0" normalizeH="0" baseline="0" noProof="0" dirty="0">
              <a:ln>
                <a:noFill/>
              </a:ln>
              <a:solidFill>
                <a:srgbClr val="870DB5"/>
              </a:solidFill>
              <a:effectLst/>
              <a:uLnTx/>
              <a:uFillTx/>
              <a:latin typeface="Open Sans"/>
              <a:ea typeface="Open Sans"/>
              <a:cs typeface="Open Sans"/>
              <a:sym typeface="Open Sans"/>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Our team consists of 6 people</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Salary per head: $100,000</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0" marR="0" lvl="0" indent="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1" i="0" u="none" strike="noStrike" kern="0" cap="none" spc="0" normalizeH="0" baseline="0" noProof="0" dirty="0">
                <a:ln>
                  <a:noFill/>
                </a:ln>
                <a:solidFill>
                  <a:srgbClr val="870DB5"/>
                </a:solidFill>
                <a:effectLst/>
                <a:uLnTx/>
                <a:uFillTx/>
                <a:latin typeface="Open Sans"/>
                <a:ea typeface="Open Sans"/>
                <a:cs typeface="Open Sans"/>
                <a:sym typeface="Open Sans"/>
              </a:rPr>
              <a:t>Publishing</a:t>
            </a:r>
            <a:endParaRPr kumimoji="0" sz="1800" b="1" i="0" u="none" strike="noStrike" kern="0" cap="none" spc="0" normalizeH="0" baseline="0" noProof="0" dirty="0">
              <a:ln>
                <a:noFill/>
              </a:ln>
              <a:solidFill>
                <a:srgbClr val="870DB5"/>
              </a:solidFill>
              <a:effectLst/>
              <a:uLnTx/>
              <a:uFillTx/>
              <a:latin typeface="Open Sans"/>
              <a:ea typeface="Open Sans"/>
              <a:cs typeface="Open Sans"/>
              <a:sym typeface="Open Sans"/>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Advertising to attract more users</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Daily advertising rate: $23</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0" marR="0" lvl="0" indent="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1" i="0" u="none" strike="noStrike" kern="0" cap="none" spc="0" normalizeH="0" baseline="0" noProof="0" dirty="0">
                <a:ln>
                  <a:noFill/>
                </a:ln>
                <a:solidFill>
                  <a:srgbClr val="870DB5"/>
                </a:solidFill>
                <a:effectLst/>
                <a:uLnTx/>
                <a:uFillTx/>
                <a:latin typeface="Open Sans"/>
                <a:ea typeface="Open Sans"/>
                <a:cs typeface="Open Sans"/>
                <a:sym typeface="Open Sans"/>
              </a:rPr>
              <a:t>Other expense</a:t>
            </a:r>
            <a:endParaRPr kumimoji="0" sz="1800" b="1" i="0" u="none" strike="noStrike" kern="0" cap="none" spc="0" normalizeH="0" baseline="0" noProof="0" dirty="0">
              <a:ln>
                <a:noFill/>
              </a:ln>
              <a:solidFill>
                <a:srgbClr val="870DB5"/>
              </a:solidFill>
              <a:effectLst/>
              <a:uLnTx/>
              <a:uFillTx/>
              <a:latin typeface="Open Sans"/>
              <a:ea typeface="Open Sans"/>
              <a:cs typeface="Open Sans"/>
              <a:sym typeface="Open Sans"/>
            </a:endParaRPr>
          </a:p>
          <a:p>
            <a:pPr marL="28575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Office rent, software, admin stuffs</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85750" marR="0" lvl="0" indent="-171450" algn="l" defTabSz="914400" rtl="0" eaLnBrk="1" fontAlgn="auto" latinLnBrk="0" hangingPunct="1">
              <a:lnSpc>
                <a:spcPct val="115000"/>
              </a:lnSpc>
              <a:spcBef>
                <a:spcPts val="1000"/>
              </a:spcBef>
              <a:spcAft>
                <a:spcPts val="1000"/>
              </a:spcAft>
              <a:buClr>
                <a:srgbClr val="FFFFFF"/>
              </a:buClr>
              <a:buSzPts val="1000"/>
              <a:buFont typeface="Open Sans"/>
              <a:buNone/>
              <a:tabLst/>
              <a:defRPr/>
            </a:pPr>
            <a:r>
              <a:rPr kumimoji="0" lang="en-US"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$1800 per head per month</a:t>
            </a:r>
            <a:endParaRPr kumimoji="0" sz="17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sp>
        <p:nvSpPr>
          <p:cNvPr id="25" name="Google Shape;25;p4"/>
          <p:cNvSpPr txBox="1"/>
          <p:nvPr/>
        </p:nvSpPr>
        <p:spPr>
          <a:xfrm>
            <a:off x="792946" y="369069"/>
            <a:ext cx="4481100" cy="7080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Cost</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26" name="Google Shape;26;p4"/>
          <p:cNvSpPr/>
          <p:nvPr/>
        </p:nvSpPr>
        <p:spPr>
          <a:xfrm>
            <a:off x="11542871" y="369069"/>
            <a:ext cx="289800" cy="173100"/>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aphicFrame>
        <p:nvGraphicFramePr>
          <p:cNvPr id="28" name="Google Shape;28;p4"/>
          <p:cNvGraphicFramePr/>
          <p:nvPr>
            <p:extLst>
              <p:ext uri="{D42A27DB-BD31-4B8C-83A1-F6EECF244321}">
                <p14:modId xmlns:p14="http://schemas.microsoft.com/office/powerpoint/2010/main" val="1429141276"/>
              </p:ext>
            </p:extLst>
          </p:nvPr>
        </p:nvGraphicFramePr>
        <p:xfrm>
          <a:off x="4957271" y="2066419"/>
          <a:ext cx="6586400" cy="2407800"/>
        </p:xfrm>
        <a:graphic>
          <a:graphicData uri="http://schemas.openxmlformats.org/drawingml/2006/table">
            <a:tbl>
              <a:tblPr>
                <a:noFill/>
              </a:tblPr>
              <a:tblGrid>
                <a:gridCol w="1458875">
                  <a:extLst>
                    <a:ext uri="{9D8B030D-6E8A-4147-A177-3AD203B41FA5}">
                      <a16:colId xmlns:a16="http://schemas.microsoft.com/office/drawing/2014/main" val="20000"/>
                    </a:ext>
                  </a:extLst>
                </a:gridCol>
                <a:gridCol w="1597175">
                  <a:extLst>
                    <a:ext uri="{9D8B030D-6E8A-4147-A177-3AD203B41FA5}">
                      <a16:colId xmlns:a16="http://schemas.microsoft.com/office/drawing/2014/main" val="20001"/>
                    </a:ext>
                  </a:extLst>
                </a:gridCol>
                <a:gridCol w="2091225">
                  <a:extLst>
                    <a:ext uri="{9D8B030D-6E8A-4147-A177-3AD203B41FA5}">
                      <a16:colId xmlns:a16="http://schemas.microsoft.com/office/drawing/2014/main" val="20002"/>
                    </a:ext>
                  </a:extLst>
                </a:gridCol>
                <a:gridCol w="1439125">
                  <a:extLst>
                    <a:ext uri="{9D8B030D-6E8A-4147-A177-3AD203B41FA5}">
                      <a16:colId xmlns:a16="http://schemas.microsoft.com/office/drawing/2014/main" val="20003"/>
                    </a:ext>
                  </a:extLst>
                </a:gridCol>
              </a:tblGrid>
              <a:tr h="601950">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Category</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Unit cost</a:t>
                      </a:r>
                      <a:endParaRPr sz="1500" dirty="0">
                        <a:solidFill>
                          <a:srgbClr val="870DB5"/>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dirty="0">
                          <a:solidFill>
                            <a:srgbClr val="870DB5"/>
                          </a:solidFill>
                          <a:latin typeface="Open Sans Medium"/>
                          <a:ea typeface="Open Sans Medium"/>
                          <a:cs typeface="Open Sans Medium"/>
                          <a:sym typeface="Open Sans Medium"/>
                        </a:rPr>
                        <a:t># of unit</a:t>
                      </a:r>
                      <a:endParaRPr sz="1500" dirty="0">
                        <a:solidFill>
                          <a:srgbClr val="870DB5"/>
                        </a:solidFill>
                        <a:latin typeface="Open Sans Medium"/>
                        <a:ea typeface="Open Sans Medium"/>
                        <a:cs typeface="Open Sans Medium"/>
                        <a:sym typeface="Open Sans Medium"/>
                      </a:endParaRPr>
                    </a:p>
                  </a:txBody>
                  <a:tcPr marL="91425" marR="91425" marT="91425" marB="91425" anchor="ctr">
                    <a:lnB w="19050" cap="flat" cmpd="sng">
                      <a:solidFill>
                        <a:srgbClr val="A7A7A7"/>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a:solidFill>
                            <a:srgbClr val="870DB5"/>
                          </a:solidFill>
                          <a:latin typeface="Open Sans"/>
                          <a:ea typeface="Open Sans"/>
                          <a:cs typeface="Open Sans"/>
                          <a:sym typeface="Open Sans"/>
                        </a:rPr>
                        <a:t>Cost</a:t>
                      </a:r>
                      <a:endParaRPr sz="1500" b="1" dirty="0">
                        <a:solidFill>
                          <a:srgbClr val="870DB5"/>
                        </a:solidFill>
                        <a:latin typeface="Open Sans"/>
                        <a:ea typeface="Open Sans"/>
                        <a:cs typeface="Open Sans"/>
                        <a:sym typeface="Open Sans"/>
                      </a:endParaRPr>
                    </a:p>
                  </a:txBody>
                  <a:tcPr marL="91425" marR="91425" marT="91425" marB="91425" anchor="ctr">
                    <a:lnB w="19050" cap="flat" cmpd="sng">
                      <a:solidFill>
                        <a:srgbClr val="A7A7A7"/>
                      </a:solidFill>
                      <a:prstDash val="solid"/>
                      <a:round/>
                      <a:headEnd type="none" w="sm" len="sm"/>
                      <a:tailEnd type="none" w="sm" len="sm"/>
                    </a:lnB>
                  </a:tcPr>
                </a:tc>
                <a:extLst>
                  <a:ext uri="{0D108BD9-81ED-4DB2-BD59-A6C34878D82A}">
                    <a16:rowId xmlns:a16="http://schemas.microsoft.com/office/drawing/2014/main" val="10000"/>
                  </a:ext>
                </a:extLst>
              </a:tr>
              <a:tr h="601950">
                <a:tc>
                  <a:txBody>
                    <a:bodyPr/>
                    <a:lstStyle/>
                    <a:p>
                      <a:pPr marL="0" lvl="0" indent="0" algn="ctr" rtl="0">
                        <a:lnSpc>
                          <a:spcPct val="115000"/>
                        </a:lnSpc>
                        <a:spcBef>
                          <a:spcPts val="0"/>
                        </a:spcBef>
                        <a:spcAft>
                          <a:spcPts val="0"/>
                        </a:spcAft>
                        <a:buNone/>
                      </a:pPr>
                      <a:r>
                        <a:rPr lang="en-US" sz="1500" dirty="0">
                          <a:solidFill>
                            <a:srgbClr val="870DB5"/>
                          </a:solidFill>
                          <a:latin typeface="Open Sans Medium"/>
                          <a:ea typeface="Open Sans Medium"/>
                          <a:cs typeface="Open Sans Medium"/>
                          <a:sym typeface="Open Sans Medium"/>
                        </a:rPr>
                        <a:t>Wage</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$100,000</a:t>
                      </a:r>
                      <a:endParaRPr sz="1500">
                        <a:solidFill>
                          <a:schemeClr val="lt1"/>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6 people</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dirty="0">
                          <a:solidFill>
                            <a:srgbClr val="870DB5"/>
                          </a:solidFill>
                          <a:latin typeface="Open Sans"/>
                          <a:ea typeface="Open Sans"/>
                          <a:cs typeface="Open Sans"/>
                          <a:sym typeface="Open Sans"/>
                        </a:rPr>
                        <a:t>$600,000</a:t>
                      </a:r>
                      <a:endParaRPr sz="1500" b="1" dirty="0">
                        <a:solidFill>
                          <a:srgbClr val="870DB5"/>
                        </a:solidFill>
                        <a:latin typeface="Open Sans"/>
                        <a:ea typeface="Open Sans"/>
                        <a:cs typeface="Open Sans"/>
                        <a:sym typeface="Open Sans"/>
                      </a:endParaRPr>
                    </a:p>
                  </a:txBody>
                  <a:tcPr marL="91425" marR="91425" marT="91425" marB="91425" anchor="ctr">
                    <a:lnT w="19050" cap="flat" cmpd="sng">
                      <a:solidFill>
                        <a:srgbClr val="A7A7A7"/>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extLst>
                  <a:ext uri="{0D108BD9-81ED-4DB2-BD59-A6C34878D82A}">
                    <a16:rowId xmlns:a16="http://schemas.microsoft.com/office/drawing/2014/main" val="10001"/>
                  </a:ext>
                </a:extLst>
              </a:tr>
              <a:tr h="601950">
                <a:tc>
                  <a:txBody>
                    <a:bodyPr/>
                    <a:lstStyle/>
                    <a:p>
                      <a:pPr marL="0" lvl="0" indent="0" algn="ctr" rtl="0">
                        <a:lnSpc>
                          <a:spcPct val="115000"/>
                        </a:lnSpc>
                        <a:spcBef>
                          <a:spcPts val="0"/>
                        </a:spcBef>
                        <a:spcAft>
                          <a:spcPts val="0"/>
                        </a:spcAft>
                        <a:buNone/>
                      </a:pPr>
                      <a:r>
                        <a:rPr lang="en-US" sz="1500" dirty="0">
                          <a:solidFill>
                            <a:srgbClr val="870DB5"/>
                          </a:solidFill>
                          <a:latin typeface="Open Sans Medium"/>
                          <a:ea typeface="Open Sans Medium"/>
                          <a:cs typeface="Open Sans Medium"/>
                          <a:sym typeface="Open Sans Medium"/>
                        </a:rPr>
                        <a:t>Publishing</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$23</a:t>
                      </a:r>
                      <a:endParaRPr sz="1500">
                        <a:solidFill>
                          <a:schemeClr val="lt1"/>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14 days * 4 games</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dirty="0">
                          <a:solidFill>
                            <a:srgbClr val="870DB5"/>
                          </a:solidFill>
                          <a:latin typeface="Open Sans"/>
                          <a:ea typeface="Open Sans"/>
                          <a:cs typeface="Open Sans"/>
                          <a:sym typeface="Open Sans"/>
                        </a:rPr>
                        <a:t>$9,365</a:t>
                      </a:r>
                      <a:endParaRPr sz="1500" b="1" dirty="0">
                        <a:solidFill>
                          <a:srgbClr val="870DB5"/>
                        </a:solidFill>
                        <a:latin typeface="Open Sans"/>
                        <a:ea typeface="Open Sans"/>
                        <a:cs typeface="Open Sans"/>
                        <a:sym typeface="Open Sans"/>
                      </a:endParaRPr>
                    </a:p>
                  </a:txBody>
                  <a:tcPr marL="91425" marR="91425" marT="91425" marB="91425" anchor="ct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extLst>
                  <a:ext uri="{0D108BD9-81ED-4DB2-BD59-A6C34878D82A}">
                    <a16:rowId xmlns:a16="http://schemas.microsoft.com/office/drawing/2014/main" val="10002"/>
                  </a:ext>
                </a:extLst>
              </a:tr>
              <a:tr h="601950">
                <a:tc>
                  <a:txBody>
                    <a:bodyPr/>
                    <a:lstStyle/>
                    <a:p>
                      <a:pPr marL="0" lvl="0" indent="0" algn="ctr" rtl="0">
                        <a:lnSpc>
                          <a:spcPct val="115000"/>
                        </a:lnSpc>
                        <a:spcBef>
                          <a:spcPts val="0"/>
                        </a:spcBef>
                        <a:spcAft>
                          <a:spcPts val="0"/>
                        </a:spcAft>
                        <a:buNone/>
                      </a:pPr>
                      <a:r>
                        <a:rPr lang="en-US" sz="1500" dirty="0">
                          <a:solidFill>
                            <a:srgbClr val="870DB5"/>
                          </a:solidFill>
                          <a:latin typeface="Open Sans Medium"/>
                          <a:ea typeface="Open Sans Medium"/>
                          <a:cs typeface="Open Sans Medium"/>
                          <a:sym typeface="Open Sans Medium"/>
                        </a:rPr>
                        <a:t>Others</a:t>
                      </a:r>
                      <a:endParaRPr sz="1500" dirty="0">
                        <a:solidFill>
                          <a:srgbClr val="870DB5"/>
                        </a:solidFill>
                        <a:latin typeface="Open Sans Medium"/>
                        <a:ea typeface="Open Sans Medium"/>
                        <a:cs typeface="Open Sans Medium"/>
                        <a:sym typeface="Open Sans Medium"/>
                      </a:endParaRPr>
                    </a:p>
                  </a:txBody>
                  <a:tcPr marL="91425" marR="91425" marT="91425" marB="91425" anchor="ctr">
                    <a:lnR w="19050" cap="flat" cmpd="sng">
                      <a:solidFill>
                        <a:srgbClr val="A7A7A7"/>
                      </a:solidFill>
                      <a:prstDash val="solid"/>
                      <a:round/>
                      <a:headEnd type="none" w="sm" len="sm"/>
                      <a:tailEnd type="none" w="sm" len="sm"/>
                    </a:ln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$1,800</a:t>
                      </a:r>
                      <a:endParaRPr sz="1500">
                        <a:solidFill>
                          <a:schemeClr val="lt1"/>
                        </a:solidFill>
                        <a:latin typeface="Open Sans Medium"/>
                        <a:ea typeface="Open Sans Medium"/>
                        <a:cs typeface="Open Sans Medium"/>
                        <a:sym typeface="Open Sans Medium"/>
                      </a:endParaRPr>
                    </a:p>
                  </a:txBody>
                  <a:tcPr marL="91425" marR="91425" marT="91425" marB="91425" anchor="ctr">
                    <a:lnL w="19050" cap="flat" cmpd="sng">
                      <a:solidFill>
                        <a:srgbClr val="A7A7A7"/>
                      </a:solidFill>
                      <a:prstDash val="solid"/>
                      <a:round/>
                      <a:headEnd type="none" w="sm" len="sm"/>
                      <a:tailEnd type="none" w="sm" len="sm"/>
                    </a:lnL>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solidFill>
                            <a:schemeClr val="lt1"/>
                          </a:solidFill>
                          <a:latin typeface="Open Sans Medium"/>
                          <a:ea typeface="Open Sans Medium"/>
                          <a:cs typeface="Open Sans Medium"/>
                          <a:sym typeface="Open Sans Medium"/>
                        </a:rPr>
                        <a:t>6 people * 12 month</a:t>
                      </a:r>
                      <a:endParaRPr sz="1500">
                        <a:solidFill>
                          <a:schemeClr val="lt1"/>
                        </a:solidFill>
                        <a:latin typeface="Open Sans Medium"/>
                        <a:ea typeface="Open Sans Medium"/>
                        <a:cs typeface="Open Sans Medium"/>
                        <a:sym typeface="Open Sans Medium"/>
                      </a:endParaRPr>
                    </a:p>
                  </a:txBody>
                  <a:tcPr marL="91425" marR="91425" marT="91425" marB="91425" anchor="ct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b="1" dirty="0">
                          <a:solidFill>
                            <a:srgbClr val="870DB5"/>
                          </a:solidFill>
                          <a:latin typeface="Open Sans"/>
                          <a:ea typeface="Open Sans"/>
                          <a:cs typeface="Open Sans"/>
                          <a:sym typeface="Open Sans"/>
                        </a:rPr>
                        <a:t>$100,800</a:t>
                      </a:r>
                      <a:endParaRPr sz="1500" b="1" dirty="0">
                        <a:solidFill>
                          <a:srgbClr val="870DB5"/>
                        </a:solidFill>
                        <a:latin typeface="Open Sans"/>
                        <a:ea typeface="Open Sans"/>
                        <a:cs typeface="Open Sans"/>
                        <a:sym typeface="Open Sans"/>
                      </a:endParaRPr>
                    </a:p>
                  </a:txBody>
                  <a:tcPr marL="91425" marR="91425" marT="91425" marB="91425" anchor="ctr">
                    <a:lnT w="19050" cap="flat" cmpd="sng">
                      <a:solidFill>
                        <a:srgbClr val="A7A7A7">
                          <a:alpha val="0"/>
                        </a:srgbClr>
                      </a:solidFill>
                      <a:prstDash val="solid"/>
                      <a:round/>
                      <a:headEnd type="none" w="sm" len="sm"/>
                      <a:tailEnd type="none" w="sm" len="sm"/>
                    </a:lnT>
                    <a:lnB w="19050" cap="flat" cmpd="sng">
                      <a:solidFill>
                        <a:srgbClr val="A7A7A7">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6"/>
          <p:cNvSpPr txBox="1"/>
          <p:nvPr/>
        </p:nvSpPr>
        <p:spPr>
          <a:xfrm>
            <a:off x="558800" y="337926"/>
            <a:ext cx="7518400" cy="70784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Profit Projection</a:t>
            </a:r>
            <a:r>
              <a:rPr lang="en-US" sz="4000" b="1" kern="0" dirty="0">
                <a:solidFill>
                  <a:srgbClr val="FFFFFF"/>
                </a:solidFill>
                <a:latin typeface="Arial"/>
                <a:cs typeface="Arial"/>
                <a:sym typeface="Arial"/>
              </a:rPr>
              <a:t> </a:t>
            </a:r>
            <a:r>
              <a:rPr kumimoji="0" lang="en-US" sz="4000" b="1" i="0" u="none" strike="noStrike" kern="0" cap="none" spc="0" normalizeH="0" baseline="0" noProof="0" dirty="0">
                <a:ln>
                  <a:noFill/>
                </a:ln>
                <a:solidFill>
                  <a:srgbClr val="FFFFFF"/>
                </a:solidFill>
                <a:effectLst/>
                <a:uLnTx/>
                <a:uFillTx/>
                <a:latin typeface="Arial"/>
                <a:cs typeface="Arial"/>
                <a:sym typeface="Arial"/>
              </a:rPr>
              <a:t>(Pessimistic)</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43" name="Google Shape;43;p6"/>
          <p:cNvSpPr/>
          <p:nvPr/>
        </p:nvSpPr>
        <p:spPr>
          <a:xfrm>
            <a:off x="11542871" y="369069"/>
            <a:ext cx="289800" cy="173100"/>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44;p6"/>
          <p:cNvSpPr txBox="1"/>
          <p:nvPr/>
        </p:nvSpPr>
        <p:spPr>
          <a:xfrm>
            <a:off x="916775" y="2313700"/>
            <a:ext cx="4006500" cy="1128000"/>
          </a:xfrm>
          <a:prstGeom prst="rect">
            <a:avLst/>
          </a:prstGeom>
          <a:noFill/>
          <a:ln>
            <a:noFill/>
          </a:ln>
        </p:spPr>
        <p:txBody>
          <a:bodyPr spcFirstLastPara="1" wrap="square" lIns="91425" tIns="91425" rIns="91425" bIns="45700" anchor="t" anchorCtr="0">
            <a:noAutofit/>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In pessimistic scenario,</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Revenue will stay at half of expected level due to intense competition</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Break-even is reached in Y6</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Staffs are reduced from Y3</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0" marR="0" lvl="0" indent="0" algn="l" defTabSz="914400" rtl="0" eaLnBrk="1" fontAlgn="auto" latinLnBrk="0" hangingPunct="1">
              <a:lnSpc>
                <a:spcPct val="115000"/>
              </a:lnSpc>
              <a:spcBef>
                <a:spcPts val="1000"/>
              </a:spcBef>
              <a:spcAft>
                <a:spcPts val="1000"/>
              </a:spcAft>
              <a:buClr>
                <a:srgbClr val="FFFFFF"/>
              </a:buClr>
              <a:buSzPts val="1000"/>
              <a:buFont typeface="Open Sans"/>
              <a:buNone/>
              <a:tabLst/>
              <a:defRPr/>
            </a:pP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pic>
        <p:nvPicPr>
          <p:cNvPr id="46" name="Google Shape;46;p6"/>
          <p:cNvPicPr preferRelativeResize="0"/>
          <p:nvPr/>
        </p:nvPicPr>
        <p:blipFill rotWithShape="1">
          <a:blip r:embed="rId3">
            <a:alphaModFix/>
          </a:blip>
          <a:srcRect t="149" b="149"/>
          <a:stretch/>
        </p:blipFill>
        <p:spPr>
          <a:xfrm>
            <a:off x="5416320" y="1472548"/>
            <a:ext cx="6126551" cy="396370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F7AE-E096-4743-BE8E-A74630049824}"/>
              </a:ext>
            </a:extLst>
          </p:cNvPr>
          <p:cNvSpPr txBox="1"/>
          <p:nvPr/>
        </p:nvSpPr>
        <p:spPr>
          <a:xfrm>
            <a:off x="4769069" y="2997365"/>
            <a:ext cx="2653862" cy="646331"/>
          </a:xfrm>
          <a:prstGeom prst="rect">
            <a:avLst/>
          </a:prstGeom>
          <a:noFill/>
        </p:spPr>
        <p:txBody>
          <a:bodyPr wrap="square" rtlCol="0">
            <a:spAutoFit/>
          </a:bodyPr>
          <a:lstStyle/>
          <a:p>
            <a:pPr algn="ctr"/>
            <a:r>
              <a:rPr lang="en-IN" sz="3600" b="1" dirty="0">
                <a:solidFill>
                  <a:schemeClr val="bg1"/>
                </a:solidFill>
              </a:rPr>
              <a:t>However…</a:t>
            </a:r>
          </a:p>
        </p:txBody>
      </p:sp>
    </p:spTree>
    <p:extLst>
      <p:ext uri="{BB962C8B-B14F-4D97-AF65-F5344CB8AC3E}">
        <p14:creationId xmlns:p14="http://schemas.microsoft.com/office/powerpoint/2010/main" val="312364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09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412230-A02B-4AF9-846C-C49BE85F5BD8}"/>
              </a:ext>
            </a:extLst>
          </p:cNvPr>
          <p:cNvSpPr txBox="1"/>
          <p:nvPr/>
        </p:nvSpPr>
        <p:spPr>
          <a:xfrm>
            <a:off x="2312276" y="1605825"/>
            <a:ext cx="7725104" cy="923330"/>
          </a:xfrm>
          <a:prstGeom prst="rect">
            <a:avLst/>
          </a:prstGeom>
          <a:noFill/>
        </p:spPr>
        <p:txBody>
          <a:bodyPr wrap="square" rtlCol="0">
            <a:spAutoFit/>
          </a:bodyPr>
          <a:lstStyle/>
          <a:p>
            <a:pPr algn="ctr"/>
            <a:r>
              <a:rPr lang="en-IN" i="1" dirty="0">
                <a:solidFill>
                  <a:schemeClr val="bg1"/>
                </a:solidFill>
              </a:rPr>
              <a:t>A presentation cannot justify the vague but hopeful possibilities of tomorrow. We couldn’t alone imagine all of what tomorrow might hold – but, we took some inspiration…</a:t>
            </a:r>
          </a:p>
        </p:txBody>
      </p:sp>
      <p:sp>
        <p:nvSpPr>
          <p:cNvPr id="11" name="TextBox 10">
            <a:extLst>
              <a:ext uri="{FF2B5EF4-FFF2-40B4-BE49-F238E27FC236}">
                <a16:creationId xmlns:a16="http://schemas.microsoft.com/office/drawing/2014/main" id="{66727FCA-D984-4687-8A6E-AAAB5FDA8E18}"/>
              </a:ext>
            </a:extLst>
          </p:cNvPr>
          <p:cNvSpPr txBox="1"/>
          <p:nvPr/>
        </p:nvSpPr>
        <p:spPr>
          <a:xfrm>
            <a:off x="2233448" y="2767160"/>
            <a:ext cx="7725104" cy="369332"/>
          </a:xfrm>
          <a:prstGeom prst="rect">
            <a:avLst/>
          </a:prstGeom>
          <a:noFill/>
        </p:spPr>
        <p:txBody>
          <a:bodyPr wrap="square" rtlCol="0">
            <a:spAutoFit/>
          </a:bodyPr>
          <a:lstStyle/>
          <a:p>
            <a:pPr algn="ctr"/>
            <a:r>
              <a:rPr lang="en-IN" b="1" spc="300" dirty="0">
                <a:solidFill>
                  <a:schemeClr val="bg1"/>
                </a:solidFill>
              </a:rPr>
              <a:t>METAVERSE IS AN </a:t>
            </a:r>
            <a:r>
              <a:rPr lang="en-IN" b="1" spc="300" dirty="0">
                <a:solidFill>
                  <a:srgbClr val="7030A0"/>
                </a:solidFill>
              </a:rPr>
              <a:t>ARTISTS PAINTING COME TRUE</a:t>
            </a:r>
          </a:p>
        </p:txBody>
      </p:sp>
      <p:sp>
        <p:nvSpPr>
          <p:cNvPr id="15" name="TextBox 14">
            <a:extLst>
              <a:ext uri="{FF2B5EF4-FFF2-40B4-BE49-F238E27FC236}">
                <a16:creationId xmlns:a16="http://schemas.microsoft.com/office/drawing/2014/main" id="{748B31ED-F0C9-4FE4-A45C-C7F179EC1C79}"/>
              </a:ext>
            </a:extLst>
          </p:cNvPr>
          <p:cNvSpPr txBox="1"/>
          <p:nvPr/>
        </p:nvSpPr>
        <p:spPr>
          <a:xfrm>
            <a:off x="2312276" y="4090840"/>
            <a:ext cx="7725104" cy="1446550"/>
          </a:xfrm>
          <a:prstGeom prst="rect">
            <a:avLst/>
          </a:prstGeom>
          <a:noFill/>
        </p:spPr>
        <p:txBody>
          <a:bodyPr wrap="square" rtlCol="0">
            <a:spAutoFit/>
          </a:bodyPr>
          <a:lstStyle/>
          <a:p>
            <a:pPr algn="ctr"/>
            <a:r>
              <a:rPr lang="en-IN" sz="4400" i="1">
                <a:solidFill>
                  <a:schemeClr val="bg1"/>
                </a:solidFill>
              </a:rPr>
              <a:t>Let’s jump in and </a:t>
            </a:r>
            <a:r>
              <a:rPr lang="en-IN" sz="4400" i="1">
                <a:solidFill>
                  <a:srgbClr val="7030A0"/>
                </a:solidFill>
              </a:rPr>
              <a:t>experience an exhibition</a:t>
            </a:r>
            <a:r>
              <a:rPr lang="en-IN" sz="4400" i="1">
                <a:solidFill>
                  <a:schemeClr val="bg1"/>
                </a:solidFill>
              </a:rPr>
              <a:t> of the metaverse</a:t>
            </a:r>
            <a:endParaRPr lang="en-IN" sz="4400" i="1" dirty="0">
              <a:solidFill>
                <a:schemeClr val="bg1"/>
              </a:solidFill>
            </a:endParaRPr>
          </a:p>
        </p:txBody>
      </p:sp>
    </p:spTree>
    <p:extLst>
      <p:ext uri="{BB962C8B-B14F-4D97-AF65-F5344CB8AC3E}">
        <p14:creationId xmlns:p14="http://schemas.microsoft.com/office/powerpoint/2010/main" val="184145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164" name="Picture 20">
            <a:extLst>
              <a:ext uri="{FF2B5EF4-FFF2-40B4-BE49-F238E27FC236}">
                <a16:creationId xmlns:a16="http://schemas.microsoft.com/office/drawing/2014/main" id="{95633338-FAB0-4657-A51D-E9CA2FD39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30"/>
          <a:stretch/>
        </p:blipFill>
        <p:spPr bwMode="auto">
          <a:xfrm>
            <a:off x="666750" y="49102"/>
            <a:ext cx="10858500" cy="53671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60F7AE-E096-4743-BE8E-A74630049824}"/>
              </a:ext>
            </a:extLst>
          </p:cNvPr>
          <p:cNvSpPr txBox="1"/>
          <p:nvPr/>
        </p:nvSpPr>
        <p:spPr>
          <a:xfrm>
            <a:off x="4769069" y="5537365"/>
            <a:ext cx="2653862" cy="646331"/>
          </a:xfrm>
          <a:prstGeom prst="rect">
            <a:avLst/>
          </a:prstGeom>
          <a:noFill/>
        </p:spPr>
        <p:txBody>
          <a:bodyPr wrap="square" rtlCol="0">
            <a:spAutoFit/>
          </a:bodyPr>
          <a:lstStyle/>
          <a:p>
            <a:pPr algn="ctr"/>
            <a:r>
              <a:rPr lang="en-IN" sz="3600" b="1" dirty="0">
                <a:solidFill>
                  <a:schemeClr val="bg1"/>
                </a:solidFill>
              </a:rPr>
              <a:t>GEAR UP!</a:t>
            </a:r>
          </a:p>
        </p:txBody>
      </p:sp>
    </p:spTree>
    <p:extLst>
      <p:ext uri="{BB962C8B-B14F-4D97-AF65-F5344CB8AC3E}">
        <p14:creationId xmlns:p14="http://schemas.microsoft.com/office/powerpoint/2010/main" val="198065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090">
              <a:schemeClr val="tx1"/>
            </a:gs>
            <a:gs pos="84000">
              <a:schemeClr val="tx1"/>
            </a:gs>
            <a:gs pos="62000">
              <a:schemeClr val="accent3">
                <a:lumMod val="89000"/>
              </a:schemeClr>
            </a:gs>
            <a:gs pos="3000">
              <a:schemeClr val="accent3">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074" name="Picture 2" descr="Derezzed Virtual Reality - Towne Post Network - Local Business Directory">
            <a:extLst>
              <a:ext uri="{FF2B5EF4-FFF2-40B4-BE49-F238E27FC236}">
                <a16:creationId xmlns:a16="http://schemas.microsoft.com/office/drawing/2014/main" id="{24245F81-E7CA-4789-945F-B720E0125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0D9494-291F-46C8-A08B-A35A775EA5A2}"/>
              </a:ext>
            </a:extLst>
          </p:cNvPr>
          <p:cNvSpPr txBox="1"/>
          <p:nvPr/>
        </p:nvSpPr>
        <p:spPr>
          <a:xfrm>
            <a:off x="2612049" y="1622330"/>
            <a:ext cx="4214191" cy="584775"/>
          </a:xfrm>
          <a:prstGeom prst="rect">
            <a:avLst/>
          </a:prstGeom>
          <a:noFill/>
        </p:spPr>
        <p:txBody>
          <a:bodyPr wrap="square" rtlCol="0">
            <a:spAutoFit/>
          </a:bodyPr>
          <a:lstStyle/>
          <a:p>
            <a:pPr algn="ctr"/>
            <a:r>
              <a:rPr lang="en-IN" sz="3200" b="1" dirty="0">
                <a:solidFill>
                  <a:schemeClr val="bg1"/>
                </a:solidFill>
              </a:rPr>
              <a:t>Loading…</a:t>
            </a:r>
          </a:p>
        </p:txBody>
      </p:sp>
    </p:spTree>
    <p:extLst>
      <p:ext uri="{BB962C8B-B14F-4D97-AF65-F5344CB8AC3E}">
        <p14:creationId xmlns:p14="http://schemas.microsoft.com/office/powerpoint/2010/main" val="296318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E6220-8D90-451D-BAB3-37B6DC1F9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4" y="779267"/>
            <a:ext cx="10720552" cy="4911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A9AD8-4441-4130-978E-1F71F8E6B304}"/>
              </a:ext>
            </a:extLst>
          </p:cNvPr>
          <p:cNvSpPr txBox="1"/>
          <p:nvPr/>
        </p:nvSpPr>
        <p:spPr>
          <a:xfrm>
            <a:off x="6096000" y="5752844"/>
            <a:ext cx="5360276" cy="923330"/>
          </a:xfrm>
          <a:prstGeom prst="rect">
            <a:avLst/>
          </a:prstGeom>
          <a:noFill/>
        </p:spPr>
        <p:txBody>
          <a:bodyPr wrap="square" rtlCol="0">
            <a:spAutoFit/>
          </a:bodyPr>
          <a:lstStyle>
            <a:defPPr>
              <a:defRPr lang="en-US"/>
            </a:defPPr>
            <a:lvl1pPr algn="ctr">
              <a:defRPr b="1" spc="300">
                <a:solidFill>
                  <a:schemeClr val="bg1"/>
                </a:solidFill>
              </a:defRPr>
            </a:lvl1pPr>
          </a:lstStyle>
          <a:p>
            <a:r>
              <a:rPr lang="en-IN" dirty="0"/>
              <a:t>Verizon Media</a:t>
            </a:r>
          </a:p>
          <a:p>
            <a:r>
              <a:rPr lang="en-IN" dirty="0"/>
              <a:t>presents</a:t>
            </a:r>
          </a:p>
          <a:p>
            <a:r>
              <a:rPr lang="en-IN" dirty="0"/>
              <a:t>Pittsburgh </a:t>
            </a:r>
            <a:r>
              <a:rPr lang="en-IN" dirty="0" err="1"/>
              <a:t>Steelers</a:t>
            </a:r>
            <a:r>
              <a:rPr lang="en-IN" dirty="0"/>
              <a:t> vs New York Giants</a:t>
            </a:r>
          </a:p>
        </p:txBody>
      </p:sp>
      <p:sp>
        <p:nvSpPr>
          <p:cNvPr id="5" name="TextBox 4">
            <a:extLst>
              <a:ext uri="{FF2B5EF4-FFF2-40B4-BE49-F238E27FC236}">
                <a16:creationId xmlns:a16="http://schemas.microsoft.com/office/drawing/2014/main" id="{3750B175-83B7-4F67-B7D9-2070E059EB46}"/>
              </a:ext>
            </a:extLst>
          </p:cNvPr>
          <p:cNvSpPr txBox="1"/>
          <p:nvPr/>
        </p:nvSpPr>
        <p:spPr>
          <a:xfrm>
            <a:off x="1304771" y="5752844"/>
            <a:ext cx="4171120" cy="646331"/>
          </a:xfrm>
          <a:prstGeom prst="rect">
            <a:avLst/>
          </a:prstGeom>
          <a:noFill/>
        </p:spPr>
        <p:txBody>
          <a:bodyPr wrap="square" rtlCol="0">
            <a:spAutoFit/>
          </a:bodyPr>
          <a:lstStyle>
            <a:defPPr>
              <a:defRPr lang="en-US"/>
            </a:defPPr>
            <a:lvl1pPr algn="ctr">
              <a:defRPr b="1" spc="300">
                <a:solidFill>
                  <a:schemeClr val="bg1"/>
                </a:solidFill>
              </a:defRPr>
            </a:lvl1pPr>
          </a:lstStyle>
          <a:p>
            <a:r>
              <a:rPr lang="en-IN" dirty="0"/>
              <a:t>Ford Experience Centre</a:t>
            </a:r>
            <a:br>
              <a:rPr lang="en-IN" dirty="0"/>
            </a:br>
            <a:r>
              <a:rPr lang="en-IN" b="0" dirty="0"/>
              <a:t>Test Drive Vehicles</a:t>
            </a:r>
          </a:p>
        </p:txBody>
      </p:sp>
    </p:spTree>
    <p:extLst>
      <p:ext uri="{BB962C8B-B14F-4D97-AF65-F5344CB8AC3E}">
        <p14:creationId xmlns:p14="http://schemas.microsoft.com/office/powerpoint/2010/main" val="418998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Online Shopping Surprised Woman in Virtual Reality | Retro vector  illustration, Pop characters, Vintage kitsch">
            <a:extLst>
              <a:ext uri="{FF2B5EF4-FFF2-40B4-BE49-F238E27FC236}">
                <a16:creationId xmlns:a16="http://schemas.microsoft.com/office/drawing/2014/main" id="{88626228-FDFC-4A68-BCFD-025260287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458" y="394138"/>
            <a:ext cx="5628290" cy="5628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F0B135-DDA2-4F2D-A2BC-B382F194401A}"/>
              </a:ext>
            </a:extLst>
          </p:cNvPr>
          <p:cNvSpPr txBox="1"/>
          <p:nvPr/>
        </p:nvSpPr>
        <p:spPr>
          <a:xfrm>
            <a:off x="3411628" y="6177860"/>
            <a:ext cx="5304070" cy="369332"/>
          </a:xfrm>
          <a:prstGeom prst="rect">
            <a:avLst/>
          </a:prstGeom>
          <a:noFill/>
        </p:spPr>
        <p:txBody>
          <a:bodyPr wrap="square" rtlCol="0">
            <a:spAutoFit/>
          </a:bodyPr>
          <a:lstStyle/>
          <a:p>
            <a:pPr algn="ctr"/>
            <a:r>
              <a:rPr lang="en-IN" b="1" spc="300" dirty="0">
                <a:solidFill>
                  <a:schemeClr val="bg1"/>
                </a:solidFill>
              </a:rPr>
              <a:t>Product Marketing</a:t>
            </a:r>
          </a:p>
        </p:txBody>
      </p:sp>
    </p:spTree>
    <p:extLst>
      <p:ext uri="{BB962C8B-B14F-4D97-AF65-F5344CB8AC3E}">
        <p14:creationId xmlns:p14="http://schemas.microsoft.com/office/powerpoint/2010/main" val="389865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Google Shape;261;p5">
            <a:extLst>
              <a:ext uri="{FF2B5EF4-FFF2-40B4-BE49-F238E27FC236}">
                <a16:creationId xmlns:a16="http://schemas.microsoft.com/office/drawing/2014/main" id="{9533B2C1-F79D-41CF-B982-29F7E11C7F33}"/>
              </a:ext>
            </a:extLst>
          </p:cNvPr>
          <p:cNvSpPr txBox="1"/>
          <p:nvPr/>
        </p:nvSpPr>
        <p:spPr>
          <a:xfrm>
            <a:off x="136450" y="141989"/>
            <a:ext cx="8061251"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4000"/>
              <a:buFont typeface="Arial"/>
              <a:buNone/>
            </a:pPr>
            <a:r>
              <a:rPr lang="en-US" sz="4000" b="1" i="0" u="none" dirty="0">
                <a:solidFill>
                  <a:schemeClr val="lt1"/>
                </a:solidFill>
                <a:latin typeface="Arial"/>
                <a:ea typeface="Arial"/>
                <a:cs typeface="Arial"/>
                <a:sym typeface="Arial"/>
              </a:rPr>
              <a:t>Technology is maturing</a:t>
            </a:r>
            <a:endParaRPr dirty="0"/>
          </a:p>
        </p:txBody>
      </p:sp>
      <p:sp>
        <p:nvSpPr>
          <p:cNvPr id="4" name="TextBox 3">
            <a:extLst>
              <a:ext uri="{FF2B5EF4-FFF2-40B4-BE49-F238E27FC236}">
                <a16:creationId xmlns:a16="http://schemas.microsoft.com/office/drawing/2014/main" id="{2D3C11E8-DDD5-4B64-8F58-F33400FFE3BC}"/>
              </a:ext>
            </a:extLst>
          </p:cNvPr>
          <p:cNvSpPr txBox="1"/>
          <p:nvPr/>
        </p:nvSpPr>
        <p:spPr>
          <a:xfrm>
            <a:off x="136450" y="891808"/>
            <a:ext cx="9113008" cy="369332"/>
          </a:xfrm>
          <a:prstGeom prst="rect">
            <a:avLst/>
          </a:prstGeom>
          <a:noFill/>
        </p:spPr>
        <p:txBody>
          <a:bodyPr wrap="none" rtlCol="0">
            <a:spAutoFit/>
          </a:bodyPr>
          <a:lstStyle/>
          <a:p>
            <a:r>
              <a:rPr lang="en-US" sz="1800" dirty="0">
                <a:solidFill>
                  <a:schemeClr val="bg1"/>
                </a:solidFill>
              </a:rPr>
              <a:t>Mixe</a:t>
            </a:r>
            <a:r>
              <a:rPr lang="en-US" dirty="0">
                <a:solidFill>
                  <a:schemeClr val="bg1"/>
                </a:solidFill>
              </a:rPr>
              <a:t>d Reality and Metaverse  are all set to explode into the plateau of productivity ~2023-2024</a:t>
            </a:r>
            <a:endParaRPr lang="en-US" sz="1800" dirty="0">
              <a:solidFill>
                <a:schemeClr val="bg1"/>
              </a:solidFill>
            </a:endParaRPr>
          </a:p>
        </p:txBody>
      </p:sp>
      <p:pic>
        <p:nvPicPr>
          <p:cNvPr id="13314" name="Picture 2" descr="5 Trends Emerge In Gartner Hype Cycle For Emerging Technologies 2018">
            <a:extLst>
              <a:ext uri="{FF2B5EF4-FFF2-40B4-BE49-F238E27FC236}">
                <a16:creationId xmlns:a16="http://schemas.microsoft.com/office/drawing/2014/main" id="{F1D1CA87-276F-4715-B455-4F9FF3F73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92" y="1303113"/>
            <a:ext cx="5998816" cy="50743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0ADCF0D-EC81-40D9-B199-3008C5841BE7}"/>
              </a:ext>
            </a:extLst>
          </p:cNvPr>
          <p:cNvSpPr/>
          <p:nvPr/>
        </p:nvSpPr>
        <p:spPr>
          <a:xfrm rot="10800000">
            <a:off x="5759196" y="3035300"/>
            <a:ext cx="673608" cy="484632"/>
          </a:xfrm>
          <a:prstGeom prst="rightArrow">
            <a:avLst>
              <a:gd name="adj1" fmla="val 50000"/>
              <a:gd name="adj2" fmla="val 4737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4793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3EEB5-2A53-4916-BCF6-12DA07AB95E7}"/>
              </a:ext>
            </a:extLst>
          </p:cNvPr>
          <p:cNvSpPr txBox="1"/>
          <p:nvPr/>
        </p:nvSpPr>
        <p:spPr>
          <a:xfrm>
            <a:off x="3443965" y="6072757"/>
            <a:ext cx="5304070" cy="369332"/>
          </a:xfrm>
          <a:prstGeom prst="rect">
            <a:avLst/>
          </a:prstGeom>
          <a:noFill/>
        </p:spPr>
        <p:txBody>
          <a:bodyPr wrap="square" rtlCol="0">
            <a:spAutoFit/>
          </a:bodyPr>
          <a:lstStyle/>
          <a:p>
            <a:pPr algn="ctr"/>
            <a:r>
              <a:rPr lang="en-IN" b="1" spc="300" dirty="0">
                <a:solidFill>
                  <a:schemeClr val="bg1"/>
                </a:solidFill>
              </a:rPr>
              <a:t>Product Advertisement</a:t>
            </a:r>
          </a:p>
        </p:txBody>
      </p:sp>
      <p:pic>
        <p:nvPicPr>
          <p:cNvPr id="9218" name="Picture 2" descr="Metaverse idea put forward, UNAIR expert urges people to improve literacy">
            <a:extLst>
              <a:ext uri="{FF2B5EF4-FFF2-40B4-BE49-F238E27FC236}">
                <a16:creationId xmlns:a16="http://schemas.microsoft.com/office/drawing/2014/main" id="{DD2F0D65-7146-4ED9-881F-CEFF2E08B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54" y="292141"/>
            <a:ext cx="8681544" cy="574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50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3EEB5-2A53-4916-BCF6-12DA07AB95E7}"/>
              </a:ext>
            </a:extLst>
          </p:cNvPr>
          <p:cNvSpPr txBox="1"/>
          <p:nvPr/>
        </p:nvSpPr>
        <p:spPr>
          <a:xfrm>
            <a:off x="3522793" y="6280741"/>
            <a:ext cx="5304070" cy="369332"/>
          </a:xfrm>
          <a:prstGeom prst="rect">
            <a:avLst/>
          </a:prstGeom>
          <a:noFill/>
        </p:spPr>
        <p:txBody>
          <a:bodyPr wrap="square" rtlCol="0">
            <a:spAutoFit/>
          </a:bodyPr>
          <a:lstStyle/>
          <a:p>
            <a:pPr algn="ctr"/>
            <a:r>
              <a:rPr lang="en-IN" b="1" spc="300" dirty="0">
                <a:solidFill>
                  <a:schemeClr val="bg1"/>
                </a:solidFill>
              </a:rPr>
              <a:t>Experience Advertisements</a:t>
            </a:r>
          </a:p>
        </p:txBody>
      </p:sp>
      <p:pic>
        <p:nvPicPr>
          <p:cNvPr id="11268" name="Picture 4" descr="Everything You Wanted to Know About the Metaverse—But Didn&amp;#39;t Ask – Robb  Report">
            <a:extLst>
              <a:ext uri="{FF2B5EF4-FFF2-40B4-BE49-F238E27FC236}">
                <a16:creationId xmlns:a16="http://schemas.microsoft.com/office/drawing/2014/main" id="{E420E2E2-ABF8-424F-A286-1134A15EC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976" y="341587"/>
            <a:ext cx="9810048" cy="55231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73F047-1D1F-47F3-9399-DA4699E621DC}"/>
              </a:ext>
            </a:extLst>
          </p:cNvPr>
          <p:cNvSpPr txBox="1"/>
          <p:nvPr/>
        </p:nvSpPr>
        <p:spPr>
          <a:xfrm>
            <a:off x="4487918" y="5903480"/>
            <a:ext cx="3373820" cy="707886"/>
          </a:xfrm>
          <a:prstGeom prst="rect">
            <a:avLst/>
          </a:prstGeom>
          <a:noFill/>
        </p:spPr>
        <p:txBody>
          <a:bodyPr wrap="square">
            <a:spAutoFit/>
          </a:bodyPr>
          <a:lstStyle/>
          <a:p>
            <a:r>
              <a:rPr lang="en-IN" sz="2000" b="1" spc="300" dirty="0">
                <a:solidFill>
                  <a:schemeClr val="bg1"/>
                </a:solidFill>
              </a:rPr>
              <a:t>Sephora Fashion Week</a:t>
            </a:r>
            <a:br>
              <a:rPr lang="en-IN" sz="2000" b="1" spc="300" dirty="0">
                <a:solidFill>
                  <a:schemeClr val="bg1"/>
                </a:solidFill>
              </a:rPr>
            </a:br>
            <a:endParaRPr lang="en-IN" sz="2000" b="1" dirty="0"/>
          </a:p>
        </p:txBody>
      </p:sp>
      <p:pic>
        <p:nvPicPr>
          <p:cNvPr id="11290" name="Picture 26" descr="Sephora logo and symbol, meaning, history, PNG">
            <a:extLst>
              <a:ext uri="{FF2B5EF4-FFF2-40B4-BE49-F238E27FC236}">
                <a16:creationId xmlns:a16="http://schemas.microsoft.com/office/drawing/2014/main" id="{A70FA19E-F153-4E44-8201-4A709B251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151711">
            <a:off x="10453684" y="3142799"/>
            <a:ext cx="569166" cy="3201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Sephora logo and symbol, meaning, history, PNG">
            <a:extLst>
              <a:ext uri="{FF2B5EF4-FFF2-40B4-BE49-F238E27FC236}">
                <a16:creationId xmlns:a16="http://schemas.microsoft.com/office/drawing/2014/main" id="{0917EECB-4B8E-4A44-9636-491D4B3D6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560" y="4997875"/>
            <a:ext cx="569166" cy="32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80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3EEB5-2A53-4916-BCF6-12DA07AB95E7}"/>
              </a:ext>
            </a:extLst>
          </p:cNvPr>
          <p:cNvSpPr txBox="1"/>
          <p:nvPr/>
        </p:nvSpPr>
        <p:spPr>
          <a:xfrm>
            <a:off x="3596366" y="6087961"/>
            <a:ext cx="5304070" cy="369332"/>
          </a:xfrm>
          <a:prstGeom prst="rect">
            <a:avLst/>
          </a:prstGeom>
          <a:noFill/>
        </p:spPr>
        <p:txBody>
          <a:bodyPr wrap="square" rtlCol="0">
            <a:spAutoFit/>
          </a:bodyPr>
          <a:lstStyle/>
          <a:p>
            <a:pPr algn="ctr"/>
            <a:r>
              <a:rPr lang="en-IN" b="1" spc="300" dirty="0">
                <a:solidFill>
                  <a:schemeClr val="bg1"/>
                </a:solidFill>
              </a:rPr>
              <a:t>Immersive-Gaming Advertisements</a:t>
            </a:r>
          </a:p>
        </p:txBody>
      </p:sp>
      <p:pic>
        <p:nvPicPr>
          <p:cNvPr id="5" name="Picture 2" descr="How Metaverse Is Changing The World of In-Game Advertising">
            <a:extLst>
              <a:ext uri="{FF2B5EF4-FFF2-40B4-BE49-F238E27FC236}">
                <a16:creationId xmlns:a16="http://schemas.microsoft.com/office/drawing/2014/main" id="{B45E20CA-F78C-4CF6-8BEC-E6718AFED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179" y="400707"/>
            <a:ext cx="9795642" cy="551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73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 weird meta experience&amp;#39;: artist has @metaverse handle restored after Meta  disables it | Technology | The Guardian">
            <a:extLst>
              <a:ext uri="{FF2B5EF4-FFF2-40B4-BE49-F238E27FC236}">
                <a16:creationId xmlns:a16="http://schemas.microsoft.com/office/drawing/2014/main" id="{B8CD8CF9-5A7C-4E99-8CAB-24A0AC15C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13EEB5-2A53-4916-BCF6-12DA07AB95E7}"/>
              </a:ext>
            </a:extLst>
          </p:cNvPr>
          <p:cNvSpPr txBox="1"/>
          <p:nvPr/>
        </p:nvSpPr>
        <p:spPr>
          <a:xfrm>
            <a:off x="7798676" y="205742"/>
            <a:ext cx="6064469" cy="461665"/>
          </a:xfrm>
          <a:prstGeom prst="rect">
            <a:avLst/>
          </a:prstGeom>
          <a:noFill/>
        </p:spPr>
        <p:txBody>
          <a:bodyPr wrap="square" rtlCol="0">
            <a:spAutoFit/>
          </a:bodyPr>
          <a:lstStyle/>
          <a:p>
            <a:r>
              <a:rPr lang="en-IN" sz="2400" b="1" spc="300" dirty="0">
                <a:solidFill>
                  <a:schemeClr val="bg1"/>
                </a:solidFill>
              </a:rPr>
              <a:t>Zipping back into reality…</a:t>
            </a:r>
          </a:p>
        </p:txBody>
      </p:sp>
    </p:spTree>
    <p:extLst>
      <p:ext uri="{BB962C8B-B14F-4D97-AF65-F5344CB8AC3E}">
        <p14:creationId xmlns:p14="http://schemas.microsoft.com/office/powerpoint/2010/main" val="3485864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tx1"/>
            </a:gs>
            <a:gs pos="84000">
              <a:schemeClr val="tx1"/>
            </a:gs>
            <a:gs pos="62000">
              <a:schemeClr val="bg2">
                <a:lumMod val="90000"/>
              </a:schemeClr>
            </a:gs>
            <a:gs pos="2000">
              <a:schemeClr val="accent3">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28" name="Picture 4" descr="mona lisa wearing vr headset">
            <a:extLst>
              <a:ext uri="{FF2B5EF4-FFF2-40B4-BE49-F238E27FC236}">
                <a16:creationId xmlns:a16="http://schemas.microsoft.com/office/drawing/2014/main" id="{97F37D18-A567-494C-A625-05AAE6972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509" y="278525"/>
            <a:ext cx="4236982" cy="5649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984B693-9222-4932-8C0C-A7B3435C2C55}"/>
              </a:ext>
            </a:extLst>
          </p:cNvPr>
          <p:cNvSpPr txBox="1"/>
          <p:nvPr/>
        </p:nvSpPr>
        <p:spPr>
          <a:xfrm>
            <a:off x="3443965" y="6072757"/>
            <a:ext cx="5304070" cy="369332"/>
          </a:xfrm>
          <a:prstGeom prst="rect">
            <a:avLst/>
          </a:prstGeom>
          <a:noFill/>
        </p:spPr>
        <p:txBody>
          <a:bodyPr wrap="square" rtlCol="0">
            <a:spAutoFit/>
          </a:bodyPr>
          <a:lstStyle/>
          <a:p>
            <a:pPr algn="ctr"/>
            <a:r>
              <a:rPr lang="en-IN" b="1" spc="300" dirty="0"/>
              <a:t>Potential Customer? :)</a:t>
            </a:r>
          </a:p>
        </p:txBody>
      </p:sp>
    </p:spTree>
    <p:extLst>
      <p:ext uri="{BB962C8B-B14F-4D97-AF65-F5344CB8AC3E}">
        <p14:creationId xmlns:p14="http://schemas.microsoft.com/office/powerpoint/2010/main" val="3420598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64" name="Picture 20">
            <a:extLst>
              <a:ext uri="{FF2B5EF4-FFF2-40B4-BE49-F238E27FC236}">
                <a16:creationId xmlns:a16="http://schemas.microsoft.com/office/drawing/2014/main" id="{95633338-FAB0-4657-A51D-E9CA2FD39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30"/>
          <a:stretch/>
        </p:blipFill>
        <p:spPr bwMode="auto">
          <a:xfrm>
            <a:off x="666750" y="49102"/>
            <a:ext cx="10858500" cy="53671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60F7AE-E096-4743-BE8E-A74630049824}"/>
              </a:ext>
            </a:extLst>
          </p:cNvPr>
          <p:cNvSpPr txBox="1"/>
          <p:nvPr/>
        </p:nvSpPr>
        <p:spPr>
          <a:xfrm>
            <a:off x="4769069" y="5537365"/>
            <a:ext cx="2653862" cy="646331"/>
          </a:xfrm>
          <a:prstGeom prst="rect">
            <a:avLst/>
          </a:prstGeom>
          <a:noFill/>
        </p:spPr>
        <p:txBody>
          <a:bodyPr wrap="square" rtlCol="0">
            <a:spAutoFit/>
          </a:bodyPr>
          <a:lstStyle/>
          <a:p>
            <a:pPr algn="ctr"/>
            <a:r>
              <a:rPr lang="en-IN" sz="3600" b="1" dirty="0">
                <a:solidFill>
                  <a:schemeClr val="bg1"/>
                </a:solidFill>
              </a:rPr>
              <a:t>Thank you!</a:t>
            </a:r>
          </a:p>
        </p:txBody>
      </p:sp>
    </p:spTree>
    <p:extLst>
      <p:ext uri="{BB962C8B-B14F-4D97-AF65-F5344CB8AC3E}">
        <p14:creationId xmlns:p14="http://schemas.microsoft.com/office/powerpoint/2010/main" val="11837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EE78CA-E2CD-5B4F-BDA7-73B98B176A33}"/>
              </a:ext>
            </a:extLst>
          </p:cNvPr>
          <p:cNvSpPr txBox="1"/>
          <p:nvPr/>
        </p:nvSpPr>
        <p:spPr>
          <a:xfrm>
            <a:off x="2254250" y="1587500"/>
            <a:ext cx="7683500" cy="1200329"/>
          </a:xfrm>
          <a:prstGeom prst="rect">
            <a:avLst/>
          </a:prstGeom>
          <a:noFill/>
        </p:spPr>
        <p:txBody>
          <a:bodyPr wrap="square" rtlCol="0">
            <a:spAutoFit/>
          </a:bodyPr>
          <a:lstStyle/>
          <a:p>
            <a:pPr algn="ctr"/>
            <a:r>
              <a:rPr lang="en-US" sz="7200" dirty="0">
                <a:solidFill>
                  <a:srgbClr val="7030A0"/>
                </a:solidFill>
              </a:rPr>
              <a:t>APPENDIX</a:t>
            </a:r>
          </a:p>
        </p:txBody>
      </p:sp>
    </p:spTree>
    <p:extLst>
      <p:ext uri="{BB962C8B-B14F-4D97-AF65-F5344CB8AC3E}">
        <p14:creationId xmlns:p14="http://schemas.microsoft.com/office/powerpoint/2010/main" val="2575275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p:nvPr/>
        </p:nvSpPr>
        <p:spPr>
          <a:xfrm>
            <a:off x="561974" y="369071"/>
            <a:ext cx="7489826" cy="70784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Profit Projection (Optimistic)</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34" name="Google Shape;34;p5"/>
          <p:cNvSpPr/>
          <p:nvPr/>
        </p:nvSpPr>
        <p:spPr>
          <a:xfrm>
            <a:off x="11543332" y="369071"/>
            <a:ext cx="289892" cy="173082"/>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35;p5"/>
          <p:cNvSpPr txBox="1"/>
          <p:nvPr/>
        </p:nvSpPr>
        <p:spPr>
          <a:xfrm>
            <a:off x="853275" y="2275458"/>
            <a:ext cx="4006500" cy="1128000"/>
          </a:xfrm>
          <a:prstGeom prst="rect">
            <a:avLst/>
          </a:prstGeom>
          <a:noFill/>
          <a:ln>
            <a:noFill/>
          </a:ln>
        </p:spPr>
        <p:txBody>
          <a:bodyPr spcFirstLastPara="1" wrap="square" lIns="91425" tIns="91425" rIns="91425" bIns="45700" anchor="t" anchorCtr="0">
            <a:noAutofit/>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In optimistic scenario,</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Business </a:t>
            </a:r>
            <a:r>
              <a:rPr lang="en-US" kern="0" dirty="0">
                <a:solidFill>
                  <a:srgbClr val="FFFFFF"/>
                </a:solidFill>
                <a:latin typeface="Open Sans Medium"/>
                <a:ea typeface="Open Sans Medium"/>
                <a:cs typeface="Open Sans Medium"/>
                <a:sym typeface="Open Sans Medium"/>
              </a:rPr>
              <a:t>moves </a:t>
            </a: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on track from Y2, Y1 revenue is half of Y2</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Revenue will grow at 20% annually from Y2 to Y5</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100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Break-even is reached in Y2</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pic>
        <p:nvPicPr>
          <p:cNvPr id="36" name="Google Shape;36;p5"/>
          <p:cNvPicPr preferRelativeResize="0"/>
          <p:nvPr/>
        </p:nvPicPr>
        <p:blipFill rotWithShape="1">
          <a:blip r:embed="rId3">
            <a:alphaModFix/>
          </a:blip>
          <a:srcRect t="109" b="119"/>
          <a:stretch/>
        </p:blipFill>
        <p:spPr>
          <a:xfrm>
            <a:off x="5706673" y="1625575"/>
            <a:ext cx="6126551" cy="3963702"/>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04524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p:nvPr/>
        </p:nvSpPr>
        <p:spPr>
          <a:xfrm>
            <a:off x="498475" y="266535"/>
            <a:ext cx="6373800" cy="7080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Sensitivity Analysis</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52" name="Google Shape;52;p7"/>
          <p:cNvSpPr/>
          <p:nvPr/>
        </p:nvSpPr>
        <p:spPr>
          <a:xfrm>
            <a:off x="11542871" y="369069"/>
            <a:ext cx="289800" cy="173100"/>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54;p7"/>
          <p:cNvSpPr txBox="1"/>
          <p:nvPr/>
        </p:nvSpPr>
        <p:spPr>
          <a:xfrm>
            <a:off x="840575" y="1822950"/>
            <a:ext cx="4263300" cy="3212100"/>
          </a:xfrm>
          <a:prstGeom prst="rect">
            <a:avLst/>
          </a:prstGeom>
          <a:noFill/>
          <a:ln>
            <a:noFill/>
          </a:ln>
        </p:spPr>
        <p:txBody>
          <a:bodyPr spcFirstLastPara="1" wrap="square" lIns="91425" tIns="91425" rIns="91425" bIns="45700" anchor="t" anchorCtr="0">
            <a:normAutofit/>
          </a:bodyPr>
          <a:lstStyle/>
          <a:p>
            <a:pPr marL="228600" marR="0" lvl="0" indent="-17145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Our profit largely depends on </a:t>
            </a:r>
            <a:b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b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the number of visits.</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By changing </a:t>
            </a:r>
            <a:r>
              <a:rPr kumimoji="0" lang="en-US" sz="1800" b="0" i="0" u="none" strike="noStrike" kern="0" cap="none" spc="0" normalizeH="0" baseline="0" noProof="0" dirty="0">
                <a:ln>
                  <a:noFill/>
                </a:ln>
                <a:solidFill>
                  <a:srgbClr val="00FFFF"/>
                </a:solidFill>
                <a:effectLst/>
                <a:uLnTx/>
                <a:uFillTx/>
                <a:latin typeface="Open Sans Medium"/>
                <a:ea typeface="Open Sans Medium"/>
                <a:cs typeface="Open Sans Medium"/>
                <a:sym typeface="Open Sans Medium"/>
              </a:rPr>
              <a:t># of visits from 0 to 300,000</a:t>
            </a: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a:t>
            </a:r>
            <a:r>
              <a:rPr kumimoji="0" lang="en-US" sz="1800" b="0" i="0" u="none" strike="noStrike" kern="0" cap="none" spc="0" normalizeH="0" baseline="0" noProof="0" dirty="0">
                <a:ln>
                  <a:noFill/>
                </a:ln>
                <a:solidFill>
                  <a:srgbClr val="00FFFF"/>
                </a:solidFill>
                <a:effectLst/>
                <a:uLnTx/>
                <a:uFillTx/>
                <a:latin typeface="Open Sans Medium"/>
                <a:ea typeface="Open Sans Medium"/>
                <a:cs typeface="Open Sans Medium"/>
                <a:sym typeface="Open Sans Medium"/>
              </a:rPr>
              <a:t>Profit </a:t>
            </a: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varies from </a:t>
            </a:r>
            <a:r>
              <a:rPr kumimoji="0" lang="en-US" sz="1800" b="0" i="0" u="none" strike="noStrike" kern="0" cap="none" spc="0" normalizeH="0" baseline="0" noProof="0" dirty="0">
                <a:ln>
                  <a:noFill/>
                </a:ln>
                <a:solidFill>
                  <a:srgbClr val="00FFFF"/>
                </a:solidFill>
                <a:effectLst/>
                <a:uLnTx/>
                <a:uFillTx/>
                <a:latin typeface="Open Sans Medium"/>
                <a:ea typeface="Open Sans Medium"/>
                <a:cs typeface="Open Sans Medium"/>
                <a:sym typeface="Open Sans Medium"/>
              </a:rPr>
              <a:t>-$435,000 to +$764,000</a:t>
            </a:r>
            <a:endParaRPr kumimoji="0" sz="1800" b="0" i="0" u="none" strike="noStrike" kern="0" cap="none" spc="0" normalizeH="0" baseline="0" noProof="0" dirty="0">
              <a:ln>
                <a:noFill/>
              </a:ln>
              <a:solidFill>
                <a:srgbClr val="00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100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Break-even: 110000 visits per game</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pic>
        <p:nvPicPr>
          <p:cNvPr id="55" name="Google Shape;55;p7"/>
          <p:cNvPicPr preferRelativeResize="0"/>
          <p:nvPr/>
        </p:nvPicPr>
        <p:blipFill rotWithShape="1">
          <a:blip r:embed="rId3">
            <a:alphaModFix/>
          </a:blip>
          <a:srcRect/>
          <a:stretch/>
        </p:blipFill>
        <p:spPr>
          <a:xfrm>
            <a:off x="5754775" y="1406900"/>
            <a:ext cx="5940500" cy="39678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p:nvPr/>
        </p:nvSpPr>
        <p:spPr>
          <a:xfrm>
            <a:off x="561974" y="369071"/>
            <a:ext cx="7489826" cy="70784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4000"/>
              <a:buFont typeface="Arial"/>
              <a:buNone/>
              <a:tabLst/>
              <a:defRPr/>
            </a:pPr>
            <a:r>
              <a:rPr kumimoji="0" lang="en-US" sz="4000" b="1" i="0" u="none" strike="noStrike" kern="0" cap="none" spc="0" normalizeH="0" baseline="0" noProof="0" dirty="0">
                <a:ln>
                  <a:noFill/>
                </a:ln>
                <a:solidFill>
                  <a:srgbClr val="FFFFFF"/>
                </a:solidFill>
                <a:effectLst/>
                <a:uLnTx/>
                <a:uFillTx/>
                <a:latin typeface="Arial"/>
                <a:cs typeface="Arial"/>
                <a:sym typeface="Arial"/>
              </a:rPr>
              <a:t>Profit Projection (Optimistic)</a:t>
            </a:r>
            <a:endParaRPr kumimoji="0" sz="4000" b="1" i="0" u="none" strike="noStrike" kern="0" cap="none" spc="0" normalizeH="0" baseline="0" noProof="0" dirty="0">
              <a:ln>
                <a:noFill/>
              </a:ln>
              <a:solidFill>
                <a:srgbClr val="FFFFFF"/>
              </a:solidFill>
              <a:effectLst/>
              <a:uLnTx/>
              <a:uFillTx/>
              <a:latin typeface="Arial"/>
              <a:cs typeface="Arial"/>
              <a:sym typeface="Arial"/>
            </a:endParaRPr>
          </a:p>
        </p:txBody>
      </p:sp>
      <p:sp>
        <p:nvSpPr>
          <p:cNvPr id="34" name="Google Shape;34;p5"/>
          <p:cNvSpPr/>
          <p:nvPr/>
        </p:nvSpPr>
        <p:spPr>
          <a:xfrm>
            <a:off x="11543332" y="369071"/>
            <a:ext cx="289892" cy="173082"/>
          </a:xfrm>
          <a:custGeom>
            <a:avLst/>
            <a:gdLst/>
            <a:ahLst/>
            <a:cxnLst/>
            <a:rect l="l" t="t" r="r" b="b"/>
            <a:pathLst>
              <a:path w="120000" h="120000" extrusionOk="0">
                <a:moveTo>
                  <a:pt x="114019" y="68144"/>
                </a:moveTo>
                <a:lnTo>
                  <a:pt x="114019" y="68144"/>
                </a:lnTo>
                <a:cubicBezTo>
                  <a:pt x="5581" y="68144"/>
                  <a:pt x="5581" y="68144"/>
                  <a:pt x="5581" y="68144"/>
                </a:cubicBezTo>
                <a:cubicBezTo>
                  <a:pt x="2790" y="68144"/>
                  <a:pt x="0" y="65817"/>
                  <a:pt x="0" y="58504"/>
                </a:cubicBezTo>
                <a:cubicBezTo>
                  <a:pt x="0" y="53850"/>
                  <a:pt x="2790" y="49196"/>
                  <a:pt x="5581" y="49196"/>
                </a:cubicBezTo>
                <a:cubicBezTo>
                  <a:pt x="114019" y="49196"/>
                  <a:pt x="114019" y="49196"/>
                  <a:pt x="114019" y="49196"/>
                </a:cubicBezTo>
                <a:cubicBezTo>
                  <a:pt x="118405" y="49196"/>
                  <a:pt x="119800" y="53850"/>
                  <a:pt x="119800" y="58504"/>
                </a:cubicBezTo>
                <a:cubicBezTo>
                  <a:pt x="119800" y="65817"/>
                  <a:pt x="118405" y="68144"/>
                  <a:pt x="114019" y="68144"/>
                </a:cubicBezTo>
                <a:close/>
                <a:moveTo>
                  <a:pt x="114019" y="18614"/>
                </a:moveTo>
                <a:lnTo>
                  <a:pt x="114019" y="18614"/>
                </a:lnTo>
                <a:cubicBezTo>
                  <a:pt x="5581" y="18614"/>
                  <a:pt x="5581" y="18614"/>
                  <a:pt x="5581" y="18614"/>
                </a:cubicBezTo>
                <a:cubicBezTo>
                  <a:pt x="2790" y="18614"/>
                  <a:pt x="0" y="13961"/>
                  <a:pt x="0" y="9307"/>
                </a:cubicBezTo>
                <a:cubicBezTo>
                  <a:pt x="0" y="4653"/>
                  <a:pt x="2790" y="0"/>
                  <a:pt x="5581" y="0"/>
                </a:cubicBezTo>
                <a:cubicBezTo>
                  <a:pt x="114019" y="0"/>
                  <a:pt x="114019" y="0"/>
                  <a:pt x="114019" y="0"/>
                </a:cubicBezTo>
                <a:cubicBezTo>
                  <a:pt x="118405" y="0"/>
                  <a:pt x="119800" y="4653"/>
                  <a:pt x="119800" y="9307"/>
                </a:cubicBezTo>
                <a:cubicBezTo>
                  <a:pt x="119800" y="13961"/>
                  <a:pt x="118405" y="18614"/>
                  <a:pt x="114019" y="18614"/>
                </a:cubicBezTo>
                <a:close/>
                <a:moveTo>
                  <a:pt x="5581" y="101052"/>
                </a:moveTo>
                <a:lnTo>
                  <a:pt x="5581" y="101052"/>
                </a:lnTo>
                <a:cubicBezTo>
                  <a:pt x="114019" y="101052"/>
                  <a:pt x="114019" y="101052"/>
                  <a:pt x="114019" y="101052"/>
                </a:cubicBezTo>
                <a:cubicBezTo>
                  <a:pt x="118405" y="101052"/>
                  <a:pt x="119800" y="103379"/>
                  <a:pt x="119800" y="110360"/>
                </a:cubicBezTo>
                <a:cubicBezTo>
                  <a:pt x="119800" y="115013"/>
                  <a:pt x="118405" y="119667"/>
                  <a:pt x="114019" y="119667"/>
                </a:cubicBezTo>
                <a:cubicBezTo>
                  <a:pt x="5581" y="119667"/>
                  <a:pt x="5581" y="119667"/>
                  <a:pt x="5581" y="119667"/>
                </a:cubicBezTo>
                <a:cubicBezTo>
                  <a:pt x="2790" y="119667"/>
                  <a:pt x="0" y="115013"/>
                  <a:pt x="0" y="110360"/>
                </a:cubicBezTo>
                <a:cubicBezTo>
                  <a:pt x="0" y="103379"/>
                  <a:pt x="2790" y="101052"/>
                  <a:pt x="5581" y="101052"/>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35;p5"/>
          <p:cNvSpPr txBox="1"/>
          <p:nvPr/>
        </p:nvSpPr>
        <p:spPr>
          <a:xfrm>
            <a:off x="853275" y="2275458"/>
            <a:ext cx="4006500" cy="1128000"/>
          </a:xfrm>
          <a:prstGeom prst="rect">
            <a:avLst/>
          </a:prstGeom>
          <a:noFill/>
          <a:ln>
            <a:noFill/>
          </a:ln>
        </p:spPr>
        <p:txBody>
          <a:bodyPr spcFirstLastPara="1" wrap="square" lIns="91425" tIns="91425" rIns="91425" bIns="45700" anchor="t" anchorCtr="0">
            <a:noAutofit/>
          </a:bodyPr>
          <a:lstStyle/>
          <a:p>
            <a:pPr marL="0" marR="0" lvl="0" indent="0" algn="l" defTabSz="914400" rtl="0" eaLnBrk="1" fontAlgn="auto" latinLnBrk="0" hangingPunct="1">
              <a:lnSpc>
                <a:spcPct val="115000"/>
              </a:lnSpc>
              <a:spcBef>
                <a:spcPts val="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In optimistic scenario,</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Business will on track from Y2, Y1 revenue is half of Y2</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Revenue will grow at 20% annually from Y2 to Y5</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a:p>
            <a:pPr marL="228600" marR="0" lvl="0" indent="-171450" algn="l" defTabSz="914400" rtl="0" eaLnBrk="1" fontAlgn="auto" latinLnBrk="0" hangingPunct="1">
              <a:lnSpc>
                <a:spcPct val="115000"/>
              </a:lnSpc>
              <a:spcBef>
                <a:spcPts val="1000"/>
              </a:spcBef>
              <a:spcAft>
                <a:spcPts val="1000"/>
              </a:spcAft>
              <a:buClr>
                <a:srgbClr val="FFFFFF"/>
              </a:buClr>
              <a:buSzPts val="1000"/>
              <a:buFont typeface="Open Sans"/>
              <a:buNone/>
              <a:tabLst/>
              <a:defRPr/>
            </a:pPr>
            <a:r>
              <a:rPr kumimoji="0" lang="en-US"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rPr>
              <a:t>•	Break-even is reached in Y2</a:t>
            </a:r>
            <a:endParaRPr kumimoji="0" sz="1800" b="0" i="0" u="none" strike="noStrike" kern="0" cap="none" spc="0" normalizeH="0" baseline="0" noProof="0" dirty="0">
              <a:ln>
                <a:noFill/>
              </a:ln>
              <a:solidFill>
                <a:srgbClr val="FFFFFF"/>
              </a:solidFill>
              <a:effectLst/>
              <a:uLnTx/>
              <a:uFillTx/>
              <a:latin typeface="Open Sans Medium"/>
              <a:ea typeface="Open Sans Medium"/>
              <a:cs typeface="Open Sans Medium"/>
              <a:sym typeface="Open Sans Medium"/>
            </a:endParaRPr>
          </a:p>
        </p:txBody>
      </p:sp>
      <p:pic>
        <p:nvPicPr>
          <p:cNvPr id="36" name="Google Shape;36;p5"/>
          <p:cNvPicPr preferRelativeResize="0"/>
          <p:nvPr/>
        </p:nvPicPr>
        <p:blipFill rotWithShape="1">
          <a:blip r:embed="rId3">
            <a:alphaModFix/>
          </a:blip>
          <a:srcRect t="109" b="119"/>
          <a:stretch/>
        </p:blipFill>
        <p:spPr>
          <a:xfrm>
            <a:off x="5411375" y="1549375"/>
            <a:ext cx="6126551" cy="39637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Google Shape;261;p5">
            <a:extLst>
              <a:ext uri="{FF2B5EF4-FFF2-40B4-BE49-F238E27FC236}">
                <a16:creationId xmlns:a16="http://schemas.microsoft.com/office/drawing/2014/main" id="{9533B2C1-F79D-41CF-B982-29F7E11C7F33}"/>
              </a:ext>
            </a:extLst>
          </p:cNvPr>
          <p:cNvSpPr txBox="1"/>
          <p:nvPr/>
        </p:nvSpPr>
        <p:spPr>
          <a:xfrm>
            <a:off x="136450" y="141989"/>
            <a:ext cx="8061251" cy="70784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prstClr val="white"/>
              </a:buClr>
              <a:buSzPts val="4000"/>
              <a:buFont typeface="Arial"/>
              <a:buNone/>
              <a:tabLst/>
              <a:defRPr/>
            </a:pPr>
            <a:r>
              <a:rPr lang="en-US" sz="4000" b="1" dirty="0">
                <a:solidFill>
                  <a:prstClr val="white"/>
                </a:solidFill>
                <a:latin typeface="Arial"/>
                <a:cs typeface="Arial"/>
                <a:sym typeface="Arial"/>
              </a:rPr>
              <a:t>Growing Industry Interest</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yt5s.com-Fortnite x Balenciaga immersive 3D billboard _ Unreal Engine">
            <a:hlinkClick r:id="" action="ppaction://media"/>
            <a:extLst>
              <a:ext uri="{FF2B5EF4-FFF2-40B4-BE49-F238E27FC236}">
                <a16:creationId xmlns:a16="http://schemas.microsoft.com/office/drawing/2014/main" id="{782C7471-7469-4567-90BF-307D6800BB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143000"/>
            <a:ext cx="8128000" cy="4572000"/>
          </a:xfrm>
          <a:prstGeom prst="rect">
            <a:avLst/>
          </a:prstGeom>
        </p:spPr>
      </p:pic>
    </p:spTree>
    <p:extLst>
      <p:ext uri="{BB962C8B-B14F-4D97-AF65-F5344CB8AC3E}">
        <p14:creationId xmlns:p14="http://schemas.microsoft.com/office/powerpoint/2010/main" val="404147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Google Shape;261;p5">
            <a:extLst>
              <a:ext uri="{FF2B5EF4-FFF2-40B4-BE49-F238E27FC236}">
                <a16:creationId xmlns:a16="http://schemas.microsoft.com/office/drawing/2014/main" id="{4D757EDD-8ED3-4AE8-AC37-0126678BA5E8}"/>
              </a:ext>
            </a:extLst>
          </p:cNvPr>
          <p:cNvSpPr txBox="1"/>
          <p:nvPr/>
        </p:nvSpPr>
        <p:spPr>
          <a:xfrm>
            <a:off x="136450" y="141989"/>
            <a:ext cx="8061251"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4000"/>
              <a:buFont typeface="Arial"/>
              <a:buNone/>
            </a:pPr>
            <a:r>
              <a:rPr lang="en-US" sz="4000" b="1" i="0" u="none" dirty="0">
                <a:solidFill>
                  <a:schemeClr val="lt1"/>
                </a:solidFill>
                <a:latin typeface="Arial"/>
                <a:ea typeface="Arial"/>
                <a:cs typeface="Arial"/>
                <a:sym typeface="Arial"/>
              </a:rPr>
              <a:t>The Metaverse already exists</a:t>
            </a:r>
            <a:endParaRPr dirty="0"/>
          </a:p>
        </p:txBody>
      </p:sp>
      <p:sp>
        <p:nvSpPr>
          <p:cNvPr id="5" name="TextBox 4">
            <a:extLst>
              <a:ext uri="{FF2B5EF4-FFF2-40B4-BE49-F238E27FC236}">
                <a16:creationId xmlns:a16="http://schemas.microsoft.com/office/drawing/2014/main" id="{DB945F72-156E-4D61-8B03-FBD61D474C83}"/>
              </a:ext>
            </a:extLst>
          </p:cNvPr>
          <p:cNvSpPr txBox="1"/>
          <p:nvPr/>
        </p:nvSpPr>
        <p:spPr>
          <a:xfrm>
            <a:off x="136450" y="891808"/>
            <a:ext cx="9251251" cy="369332"/>
          </a:xfrm>
          <a:prstGeom prst="rect">
            <a:avLst/>
          </a:prstGeom>
          <a:noFill/>
        </p:spPr>
        <p:txBody>
          <a:bodyPr wrap="none" rtlCol="0">
            <a:spAutoFit/>
          </a:bodyPr>
          <a:lstStyle/>
          <a:p>
            <a:r>
              <a:rPr lang="en-US" sz="1800" dirty="0">
                <a:solidFill>
                  <a:schemeClr val="bg1"/>
                </a:solidFill>
              </a:rPr>
              <a:t>The internet satisfies all the seven qualities Mathew Ball uses to define the Metaverse</a:t>
            </a:r>
          </a:p>
        </p:txBody>
      </p:sp>
      <p:pic>
        <p:nvPicPr>
          <p:cNvPr id="6" name="Picture 5" descr="Icon&#10;&#10;Description automatically generated">
            <a:extLst>
              <a:ext uri="{FF2B5EF4-FFF2-40B4-BE49-F238E27FC236}">
                <a16:creationId xmlns:a16="http://schemas.microsoft.com/office/drawing/2014/main" id="{EFA5F403-77BF-4649-8B18-37B931861860}"/>
              </a:ext>
            </a:extLst>
          </p:cNvPr>
          <p:cNvPicPr>
            <a:picLocks noChangeAspect="1"/>
          </p:cNvPicPr>
          <p:nvPr/>
        </p:nvPicPr>
        <p:blipFill>
          <a:blip r:embed="rId3"/>
          <a:stretch>
            <a:fillRect/>
          </a:stretch>
        </p:blipFill>
        <p:spPr>
          <a:xfrm>
            <a:off x="8936553" y="3612810"/>
            <a:ext cx="833333" cy="833333"/>
          </a:xfrm>
          <a:prstGeom prst="rect">
            <a:avLst/>
          </a:prstGeom>
        </p:spPr>
      </p:pic>
      <p:pic>
        <p:nvPicPr>
          <p:cNvPr id="7" name="Picture 6" descr="Icon&#10;&#10;Description automatically generated">
            <a:extLst>
              <a:ext uri="{FF2B5EF4-FFF2-40B4-BE49-F238E27FC236}">
                <a16:creationId xmlns:a16="http://schemas.microsoft.com/office/drawing/2014/main" id="{80F14B35-0F4C-476B-A1B7-70252D51104C}"/>
              </a:ext>
            </a:extLst>
          </p:cNvPr>
          <p:cNvPicPr>
            <a:picLocks noChangeAspect="1"/>
          </p:cNvPicPr>
          <p:nvPr/>
        </p:nvPicPr>
        <p:blipFill>
          <a:blip r:embed="rId4"/>
          <a:stretch>
            <a:fillRect/>
          </a:stretch>
        </p:blipFill>
        <p:spPr>
          <a:xfrm>
            <a:off x="5996792" y="3612810"/>
            <a:ext cx="833333" cy="833333"/>
          </a:xfrm>
          <a:prstGeom prst="rect">
            <a:avLst/>
          </a:prstGeom>
        </p:spPr>
      </p:pic>
      <p:pic>
        <p:nvPicPr>
          <p:cNvPr id="8" name="Picture 7" descr="Icon&#10;&#10;Description automatically generated">
            <a:extLst>
              <a:ext uri="{FF2B5EF4-FFF2-40B4-BE49-F238E27FC236}">
                <a16:creationId xmlns:a16="http://schemas.microsoft.com/office/drawing/2014/main" id="{9EDF6DB0-0101-472B-B414-12DC6E057A37}"/>
              </a:ext>
            </a:extLst>
          </p:cNvPr>
          <p:cNvPicPr>
            <a:picLocks noChangeAspect="1"/>
          </p:cNvPicPr>
          <p:nvPr/>
        </p:nvPicPr>
        <p:blipFill>
          <a:blip r:embed="rId5"/>
          <a:stretch>
            <a:fillRect/>
          </a:stretch>
        </p:blipFill>
        <p:spPr>
          <a:xfrm>
            <a:off x="2728637" y="3928460"/>
            <a:ext cx="833333" cy="833333"/>
          </a:xfrm>
          <a:prstGeom prst="rect">
            <a:avLst/>
          </a:prstGeom>
        </p:spPr>
      </p:pic>
      <p:pic>
        <p:nvPicPr>
          <p:cNvPr id="9" name="Picture 8" descr="Icon&#10;&#10;Description automatically generated">
            <a:extLst>
              <a:ext uri="{FF2B5EF4-FFF2-40B4-BE49-F238E27FC236}">
                <a16:creationId xmlns:a16="http://schemas.microsoft.com/office/drawing/2014/main" id="{2053BB7D-2AC5-482A-AF04-603BA83DB13A}"/>
              </a:ext>
            </a:extLst>
          </p:cNvPr>
          <p:cNvPicPr>
            <a:picLocks noChangeAspect="1"/>
          </p:cNvPicPr>
          <p:nvPr/>
        </p:nvPicPr>
        <p:blipFill>
          <a:blip r:embed="rId6"/>
          <a:stretch>
            <a:fillRect/>
          </a:stretch>
        </p:blipFill>
        <p:spPr>
          <a:xfrm>
            <a:off x="9269009" y="1613442"/>
            <a:ext cx="833333" cy="833333"/>
          </a:xfrm>
          <a:prstGeom prst="rect">
            <a:avLst/>
          </a:prstGeom>
        </p:spPr>
      </p:pic>
      <p:pic>
        <p:nvPicPr>
          <p:cNvPr id="10" name="Picture 9" descr="Icon&#10;&#10;Description automatically generated">
            <a:extLst>
              <a:ext uri="{FF2B5EF4-FFF2-40B4-BE49-F238E27FC236}">
                <a16:creationId xmlns:a16="http://schemas.microsoft.com/office/drawing/2014/main" id="{C31A4945-06D6-4D33-8B59-D7C9A1FA8A58}"/>
              </a:ext>
            </a:extLst>
          </p:cNvPr>
          <p:cNvPicPr>
            <a:picLocks noChangeAspect="1"/>
          </p:cNvPicPr>
          <p:nvPr/>
        </p:nvPicPr>
        <p:blipFill>
          <a:blip r:embed="rId7"/>
          <a:stretch>
            <a:fillRect/>
          </a:stretch>
        </p:blipFill>
        <p:spPr>
          <a:xfrm>
            <a:off x="6035964" y="1642166"/>
            <a:ext cx="833333" cy="833333"/>
          </a:xfrm>
          <a:prstGeom prst="rect">
            <a:avLst/>
          </a:prstGeom>
        </p:spPr>
      </p:pic>
      <p:pic>
        <p:nvPicPr>
          <p:cNvPr id="11" name="Picture 10" descr="Icon&#10;&#10;Description automatically generated">
            <a:extLst>
              <a:ext uri="{FF2B5EF4-FFF2-40B4-BE49-F238E27FC236}">
                <a16:creationId xmlns:a16="http://schemas.microsoft.com/office/drawing/2014/main" id="{AFF1A814-BF46-456E-839B-71077B5D2068}"/>
              </a:ext>
            </a:extLst>
          </p:cNvPr>
          <p:cNvPicPr>
            <a:picLocks noChangeAspect="1"/>
          </p:cNvPicPr>
          <p:nvPr/>
        </p:nvPicPr>
        <p:blipFill>
          <a:blip r:embed="rId8"/>
          <a:stretch>
            <a:fillRect/>
          </a:stretch>
        </p:blipFill>
        <p:spPr>
          <a:xfrm>
            <a:off x="1261104" y="1642166"/>
            <a:ext cx="833333" cy="833333"/>
          </a:xfrm>
          <a:prstGeom prst="rect">
            <a:avLst/>
          </a:prstGeom>
        </p:spPr>
      </p:pic>
      <p:pic>
        <p:nvPicPr>
          <p:cNvPr id="12" name="Picture 11" descr="Icon&#10;&#10;Description automatically generated">
            <a:extLst>
              <a:ext uri="{FF2B5EF4-FFF2-40B4-BE49-F238E27FC236}">
                <a16:creationId xmlns:a16="http://schemas.microsoft.com/office/drawing/2014/main" id="{3105C832-E03B-4B06-8BDC-D57D7D7E57C9}"/>
              </a:ext>
            </a:extLst>
          </p:cNvPr>
          <p:cNvPicPr>
            <a:picLocks noChangeAspect="1"/>
          </p:cNvPicPr>
          <p:nvPr/>
        </p:nvPicPr>
        <p:blipFill>
          <a:blip r:embed="rId9"/>
          <a:stretch>
            <a:fillRect/>
          </a:stretch>
        </p:blipFill>
        <p:spPr>
          <a:xfrm>
            <a:off x="3349338" y="1613443"/>
            <a:ext cx="833333" cy="833333"/>
          </a:xfrm>
          <a:prstGeom prst="rect">
            <a:avLst/>
          </a:prstGeom>
        </p:spPr>
      </p:pic>
      <p:sp>
        <p:nvSpPr>
          <p:cNvPr id="13" name="TextBox 12">
            <a:extLst>
              <a:ext uri="{FF2B5EF4-FFF2-40B4-BE49-F238E27FC236}">
                <a16:creationId xmlns:a16="http://schemas.microsoft.com/office/drawing/2014/main" id="{0B90E3CD-6CFE-4555-958C-685F02F33B2D}"/>
              </a:ext>
            </a:extLst>
          </p:cNvPr>
          <p:cNvSpPr txBox="1"/>
          <p:nvPr/>
        </p:nvSpPr>
        <p:spPr>
          <a:xfrm>
            <a:off x="1089307" y="2615384"/>
            <a:ext cx="1176925" cy="338554"/>
          </a:xfrm>
          <a:prstGeom prst="rect">
            <a:avLst/>
          </a:prstGeom>
          <a:noFill/>
        </p:spPr>
        <p:txBody>
          <a:bodyPr wrap="none" rtlCol="0">
            <a:spAutoFit/>
          </a:bodyPr>
          <a:lstStyle/>
          <a:p>
            <a:pPr algn="ctr"/>
            <a:r>
              <a:rPr lang="en-US" sz="1600" b="1" dirty="0">
                <a:solidFill>
                  <a:schemeClr val="bg1"/>
                </a:solidFill>
              </a:rPr>
              <a:t>Persistent</a:t>
            </a:r>
          </a:p>
        </p:txBody>
      </p:sp>
      <p:sp>
        <p:nvSpPr>
          <p:cNvPr id="14" name="TextBox 13">
            <a:extLst>
              <a:ext uri="{FF2B5EF4-FFF2-40B4-BE49-F238E27FC236}">
                <a16:creationId xmlns:a16="http://schemas.microsoft.com/office/drawing/2014/main" id="{72C5BCC7-18C5-45ED-B410-FD9DC4FA3573}"/>
              </a:ext>
            </a:extLst>
          </p:cNvPr>
          <p:cNvSpPr txBox="1"/>
          <p:nvPr/>
        </p:nvSpPr>
        <p:spPr>
          <a:xfrm>
            <a:off x="2683017" y="2590987"/>
            <a:ext cx="2165979" cy="338554"/>
          </a:xfrm>
          <a:prstGeom prst="rect">
            <a:avLst/>
          </a:prstGeom>
          <a:noFill/>
        </p:spPr>
        <p:txBody>
          <a:bodyPr wrap="none" rtlCol="0">
            <a:spAutoFit/>
          </a:bodyPr>
          <a:lstStyle/>
          <a:p>
            <a:pPr algn="ctr"/>
            <a:r>
              <a:rPr lang="en-US" sz="1600" b="1" dirty="0">
                <a:solidFill>
                  <a:schemeClr val="bg1"/>
                </a:solidFill>
              </a:rPr>
              <a:t>Synchronous &amp; Live</a:t>
            </a:r>
          </a:p>
        </p:txBody>
      </p:sp>
      <p:sp>
        <p:nvSpPr>
          <p:cNvPr id="15" name="TextBox 14">
            <a:extLst>
              <a:ext uri="{FF2B5EF4-FFF2-40B4-BE49-F238E27FC236}">
                <a16:creationId xmlns:a16="http://schemas.microsoft.com/office/drawing/2014/main" id="{13ABEC41-7D77-4DBD-A103-025FD066FF67}"/>
              </a:ext>
            </a:extLst>
          </p:cNvPr>
          <p:cNvSpPr txBox="1"/>
          <p:nvPr/>
        </p:nvSpPr>
        <p:spPr>
          <a:xfrm>
            <a:off x="5265781" y="2593481"/>
            <a:ext cx="2616421" cy="338554"/>
          </a:xfrm>
          <a:prstGeom prst="rect">
            <a:avLst/>
          </a:prstGeom>
          <a:noFill/>
        </p:spPr>
        <p:txBody>
          <a:bodyPr wrap="square" rtlCol="0">
            <a:spAutoFit/>
          </a:bodyPr>
          <a:lstStyle/>
          <a:p>
            <a:pPr algn="ctr"/>
            <a:r>
              <a:rPr lang="en-US" sz="1600" b="1" dirty="0">
                <a:solidFill>
                  <a:schemeClr val="bg1"/>
                </a:solidFill>
              </a:rPr>
              <a:t>No cap on concurrent users</a:t>
            </a:r>
          </a:p>
        </p:txBody>
      </p:sp>
      <p:sp>
        <p:nvSpPr>
          <p:cNvPr id="16" name="TextBox 15">
            <a:extLst>
              <a:ext uri="{FF2B5EF4-FFF2-40B4-BE49-F238E27FC236}">
                <a16:creationId xmlns:a16="http://schemas.microsoft.com/office/drawing/2014/main" id="{A0F2BB1E-2122-4A61-B093-E5B232863CD6}"/>
              </a:ext>
            </a:extLst>
          </p:cNvPr>
          <p:cNvSpPr txBox="1"/>
          <p:nvPr/>
        </p:nvSpPr>
        <p:spPr>
          <a:xfrm>
            <a:off x="8410930" y="2590987"/>
            <a:ext cx="2691763" cy="338554"/>
          </a:xfrm>
          <a:prstGeom prst="rect">
            <a:avLst/>
          </a:prstGeom>
          <a:noFill/>
        </p:spPr>
        <p:txBody>
          <a:bodyPr wrap="square" rtlCol="0">
            <a:spAutoFit/>
          </a:bodyPr>
          <a:lstStyle/>
          <a:p>
            <a:pPr algn="ctr"/>
            <a:r>
              <a:rPr lang="en-US" sz="1600" b="1" dirty="0">
                <a:solidFill>
                  <a:schemeClr val="bg1"/>
                </a:solidFill>
              </a:rPr>
              <a:t>Fully functioning economy</a:t>
            </a:r>
          </a:p>
        </p:txBody>
      </p:sp>
      <p:sp>
        <p:nvSpPr>
          <p:cNvPr id="17" name="TextBox 16">
            <a:extLst>
              <a:ext uri="{FF2B5EF4-FFF2-40B4-BE49-F238E27FC236}">
                <a16:creationId xmlns:a16="http://schemas.microsoft.com/office/drawing/2014/main" id="{DC9D5746-8599-48D9-953F-023DCC0D5B2C}"/>
              </a:ext>
            </a:extLst>
          </p:cNvPr>
          <p:cNvSpPr txBox="1"/>
          <p:nvPr/>
        </p:nvSpPr>
        <p:spPr>
          <a:xfrm>
            <a:off x="1541162" y="4656462"/>
            <a:ext cx="3384331" cy="338554"/>
          </a:xfrm>
          <a:prstGeom prst="rect">
            <a:avLst/>
          </a:prstGeom>
          <a:noFill/>
        </p:spPr>
        <p:txBody>
          <a:bodyPr wrap="square" rtlCol="0">
            <a:spAutoFit/>
          </a:bodyPr>
          <a:lstStyle/>
          <a:p>
            <a:pPr algn="ctr"/>
            <a:r>
              <a:rPr lang="en-US" sz="1600" b="1" dirty="0">
                <a:solidFill>
                  <a:schemeClr val="bg1"/>
                </a:solidFill>
              </a:rPr>
              <a:t>Spans both physical &amp; digital worlds</a:t>
            </a:r>
          </a:p>
        </p:txBody>
      </p:sp>
      <p:sp>
        <p:nvSpPr>
          <p:cNvPr id="18" name="TextBox 17">
            <a:extLst>
              <a:ext uri="{FF2B5EF4-FFF2-40B4-BE49-F238E27FC236}">
                <a16:creationId xmlns:a16="http://schemas.microsoft.com/office/drawing/2014/main" id="{C165B214-39F6-4F95-B7D5-29A2A1CC7118}"/>
              </a:ext>
            </a:extLst>
          </p:cNvPr>
          <p:cNvSpPr txBox="1"/>
          <p:nvPr/>
        </p:nvSpPr>
        <p:spPr>
          <a:xfrm>
            <a:off x="5105249" y="4469405"/>
            <a:ext cx="2693427" cy="584775"/>
          </a:xfrm>
          <a:prstGeom prst="rect">
            <a:avLst/>
          </a:prstGeom>
          <a:noFill/>
        </p:spPr>
        <p:txBody>
          <a:bodyPr wrap="square" rtlCol="0">
            <a:spAutoFit/>
          </a:bodyPr>
          <a:lstStyle/>
          <a:p>
            <a:pPr algn="ctr"/>
            <a:r>
              <a:rPr lang="en-US" sz="1600" b="1" dirty="0">
                <a:solidFill>
                  <a:schemeClr val="bg1"/>
                </a:solidFill>
              </a:rPr>
              <a:t>Unprecedented interoperability of assets</a:t>
            </a:r>
          </a:p>
        </p:txBody>
      </p:sp>
      <p:sp>
        <p:nvSpPr>
          <p:cNvPr id="19" name="TextBox 18">
            <a:extLst>
              <a:ext uri="{FF2B5EF4-FFF2-40B4-BE49-F238E27FC236}">
                <a16:creationId xmlns:a16="http://schemas.microsoft.com/office/drawing/2014/main" id="{10114F58-DF7A-4353-B567-F56F5442A35E}"/>
              </a:ext>
            </a:extLst>
          </p:cNvPr>
          <p:cNvSpPr txBox="1"/>
          <p:nvPr/>
        </p:nvSpPr>
        <p:spPr>
          <a:xfrm>
            <a:off x="8561166" y="4469405"/>
            <a:ext cx="1804405" cy="584775"/>
          </a:xfrm>
          <a:prstGeom prst="rect">
            <a:avLst/>
          </a:prstGeom>
          <a:noFill/>
        </p:spPr>
        <p:txBody>
          <a:bodyPr wrap="none" rtlCol="0">
            <a:spAutoFit/>
          </a:bodyPr>
          <a:lstStyle/>
          <a:p>
            <a:pPr algn="ctr"/>
            <a:r>
              <a:rPr lang="en-US" sz="1600" b="1" dirty="0">
                <a:solidFill>
                  <a:schemeClr val="bg1"/>
                </a:solidFill>
              </a:rPr>
              <a:t>User Communities </a:t>
            </a:r>
            <a:br>
              <a:rPr lang="en-US" sz="1600" b="1" dirty="0">
                <a:solidFill>
                  <a:schemeClr val="bg1"/>
                </a:solidFill>
              </a:rPr>
            </a:br>
            <a:r>
              <a:rPr lang="en-US" sz="1600" b="1" dirty="0">
                <a:solidFill>
                  <a:schemeClr val="bg1"/>
                </a:solidFill>
              </a:rPr>
              <a:t>Curate Experiences</a:t>
            </a:r>
          </a:p>
        </p:txBody>
      </p:sp>
    </p:spTree>
    <p:extLst>
      <p:ext uri="{BB962C8B-B14F-4D97-AF65-F5344CB8AC3E}">
        <p14:creationId xmlns:p14="http://schemas.microsoft.com/office/powerpoint/2010/main" val="340437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8EEF5F4-8886-4DC9-86BC-92FDBAC55042}"/>
              </a:ext>
            </a:extLst>
          </p:cNvPr>
          <p:cNvGrpSpPr/>
          <p:nvPr/>
        </p:nvGrpSpPr>
        <p:grpSpPr>
          <a:xfrm>
            <a:off x="868006" y="2211297"/>
            <a:ext cx="10634893" cy="2791398"/>
            <a:chOff x="331293" y="2327254"/>
            <a:chExt cx="10634893" cy="2791398"/>
          </a:xfrm>
        </p:grpSpPr>
        <p:pic>
          <p:nvPicPr>
            <p:cNvPr id="22" name="Graphic 21" descr="Upward trend">
              <a:extLst>
                <a:ext uri="{FF2B5EF4-FFF2-40B4-BE49-F238E27FC236}">
                  <a16:creationId xmlns:a16="http://schemas.microsoft.com/office/drawing/2014/main" id="{DC45B5B7-5AC1-4B3C-9CAC-67A95AD6A3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826" y="2554357"/>
              <a:ext cx="553998" cy="553998"/>
            </a:xfrm>
            <a:prstGeom prst="rect">
              <a:avLst/>
            </a:prstGeom>
          </p:spPr>
        </p:pic>
        <p:pic>
          <p:nvPicPr>
            <p:cNvPr id="23" name="Graphic 22" descr="Dollar">
              <a:extLst>
                <a:ext uri="{FF2B5EF4-FFF2-40B4-BE49-F238E27FC236}">
                  <a16:creationId xmlns:a16="http://schemas.microsoft.com/office/drawing/2014/main" id="{C327ABB7-D108-43D4-9996-A183D0158C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4658" y="2464905"/>
              <a:ext cx="553998" cy="553998"/>
            </a:xfrm>
            <a:prstGeom prst="rect">
              <a:avLst/>
            </a:prstGeom>
          </p:spPr>
        </p:pic>
        <p:pic>
          <p:nvPicPr>
            <p:cNvPr id="24" name="Graphic 23" descr="Virtual Reality headset">
              <a:extLst>
                <a:ext uri="{FF2B5EF4-FFF2-40B4-BE49-F238E27FC236}">
                  <a16:creationId xmlns:a16="http://schemas.microsoft.com/office/drawing/2014/main" id="{701146FD-84AC-461D-A0DB-62AB9F16C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3929" y="2561935"/>
              <a:ext cx="553998" cy="553998"/>
            </a:xfrm>
            <a:prstGeom prst="rect">
              <a:avLst/>
            </a:prstGeom>
          </p:spPr>
        </p:pic>
        <p:pic>
          <p:nvPicPr>
            <p:cNvPr id="25" name="Graphic 24" descr="Grinning face with solid fill">
              <a:extLst>
                <a:ext uri="{FF2B5EF4-FFF2-40B4-BE49-F238E27FC236}">
                  <a16:creationId xmlns:a16="http://schemas.microsoft.com/office/drawing/2014/main" id="{FCABEBB7-29DA-45FF-8427-8DE2055957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4266" y="2554357"/>
              <a:ext cx="553998" cy="553998"/>
            </a:xfrm>
            <a:prstGeom prst="rect">
              <a:avLst/>
            </a:prstGeom>
          </p:spPr>
        </p:pic>
        <p:sp>
          <p:nvSpPr>
            <p:cNvPr id="26" name="TextBox 25">
              <a:extLst>
                <a:ext uri="{FF2B5EF4-FFF2-40B4-BE49-F238E27FC236}">
                  <a16:creationId xmlns:a16="http://schemas.microsoft.com/office/drawing/2014/main" id="{056965FD-290C-4DB1-96C6-9FF733CAF641}"/>
                </a:ext>
              </a:extLst>
            </p:cNvPr>
            <p:cNvSpPr txBox="1"/>
            <p:nvPr/>
          </p:nvSpPr>
          <p:spPr>
            <a:xfrm>
              <a:off x="924203" y="3237664"/>
              <a:ext cx="110324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chemeClr val="bg1"/>
                  </a:solidFill>
                  <a:effectLst/>
                  <a:uLnTx/>
                  <a:uFillTx/>
                  <a:latin typeface="Corbel"/>
                </a:rPr>
                <a:t>Reach</a:t>
              </a:r>
            </a:p>
          </p:txBody>
        </p:sp>
        <p:sp>
          <p:nvSpPr>
            <p:cNvPr id="27" name="TextBox 26">
              <a:extLst>
                <a:ext uri="{FF2B5EF4-FFF2-40B4-BE49-F238E27FC236}">
                  <a16:creationId xmlns:a16="http://schemas.microsoft.com/office/drawing/2014/main" id="{EE75673B-0D5E-4337-9241-91C9A4EE2DB9}"/>
                </a:ext>
              </a:extLst>
            </p:cNvPr>
            <p:cNvSpPr txBox="1"/>
            <p:nvPr/>
          </p:nvSpPr>
          <p:spPr>
            <a:xfrm>
              <a:off x="3334918" y="3244334"/>
              <a:ext cx="153201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chemeClr val="bg1"/>
                  </a:solidFill>
                  <a:effectLst/>
                  <a:uLnTx/>
                  <a:uFillTx/>
                  <a:latin typeface="Corbel"/>
                </a:rPr>
                <a:t>Technology</a:t>
              </a:r>
            </a:p>
          </p:txBody>
        </p:sp>
        <p:sp>
          <p:nvSpPr>
            <p:cNvPr id="28" name="TextBox 27">
              <a:extLst>
                <a:ext uri="{FF2B5EF4-FFF2-40B4-BE49-F238E27FC236}">
                  <a16:creationId xmlns:a16="http://schemas.microsoft.com/office/drawing/2014/main" id="{898FE5C7-FF8F-4D5B-B767-6669BE9B548C}"/>
                </a:ext>
              </a:extLst>
            </p:cNvPr>
            <p:cNvSpPr txBox="1"/>
            <p:nvPr/>
          </p:nvSpPr>
          <p:spPr>
            <a:xfrm>
              <a:off x="5985371" y="3236756"/>
              <a:ext cx="17917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chemeClr val="bg1"/>
                  </a:solidFill>
                  <a:effectLst/>
                  <a:uLnTx/>
                  <a:uFillTx/>
                  <a:latin typeface="Corbel"/>
                </a:rPr>
                <a:t>User Experience</a:t>
              </a:r>
            </a:p>
          </p:txBody>
        </p:sp>
        <p:sp>
          <p:nvSpPr>
            <p:cNvPr id="29" name="TextBox 28">
              <a:extLst>
                <a:ext uri="{FF2B5EF4-FFF2-40B4-BE49-F238E27FC236}">
                  <a16:creationId xmlns:a16="http://schemas.microsoft.com/office/drawing/2014/main" id="{F651D28B-9131-4AC3-BAC1-A05B4586245A}"/>
                </a:ext>
              </a:extLst>
            </p:cNvPr>
            <p:cNvSpPr txBox="1"/>
            <p:nvPr/>
          </p:nvSpPr>
          <p:spPr>
            <a:xfrm>
              <a:off x="8545763" y="3244334"/>
              <a:ext cx="17917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chemeClr val="bg1"/>
                  </a:solidFill>
                  <a:effectLst/>
                  <a:uLnTx/>
                  <a:uFillTx/>
                  <a:latin typeface="Corbel"/>
                </a:rPr>
                <a:t>Cost</a:t>
              </a:r>
            </a:p>
          </p:txBody>
        </p:sp>
        <p:sp>
          <p:nvSpPr>
            <p:cNvPr id="30" name="TextBox 29">
              <a:extLst>
                <a:ext uri="{FF2B5EF4-FFF2-40B4-BE49-F238E27FC236}">
                  <a16:creationId xmlns:a16="http://schemas.microsoft.com/office/drawing/2014/main" id="{5957A5BB-A847-4040-8A82-EABD5DA696C0}"/>
                </a:ext>
              </a:extLst>
            </p:cNvPr>
            <p:cNvSpPr txBox="1"/>
            <p:nvPr/>
          </p:nvSpPr>
          <p:spPr>
            <a:xfrm>
              <a:off x="331293" y="3897224"/>
              <a:ext cx="2540267"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Number of impression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Number of unique viewers</a:t>
              </a:r>
            </a:p>
          </p:txBody>
        </p:sp>
        <p:cxnSp>
          <p:nvCxnSpPr>
            <p:cNvPr id="31" name="Straight Connector 30">
              <a:extLst>
                <a:ext uri="{FF2B5EF4-FFF2-40B4-BE49-F238E27FC236}">
                  <a16:creationId xmlns:a16="http://schemas.microsoft.com/office/drawing/2014/main" id="{805549D5-08E6-4059-A790-F88C675DF9B3}"/>
                </a:ext>
              </a:extLst>
            </p:cNvPr>
            <p:cNvCxnSpPr>
              <a:cxnSpLocks/>
            </p:cNvCxnSpPr>
            <p:nvPr/>
          </p:nvCxnSpPr>
          <p:spPr>
            <a:xfrm>
              <a:off x="2902225" y="2464905"/>
              <a:ext cx="0" cy="2653747"/>
            </a:xfrm>
            <a:prstGeom prst="line">
              <a:avLst/>
            </a:prstGeom>
            <a:noFill/>
            <a:ln w="6350" cap="flat" cmpd="sng" algn="ctr">
              <a:solidFill>
                <a:srgbClr val="92278F"/>
              </a:solidFill>
              <a:prstDash val="solid"/>
              <a:miter lim="800000"/>
            </a:ln>
            <a:effectLst/>
          </p:spPr>
        </p:cxnSp>
        <p:cxnSp>
          <p:nvCxnSpPr>
            <p:cNvPr id="32" name="Straight Connector 31">
              <a:extLst>
                <a:ext uri="{FF2B5EF4-FFF2-40B4-BE49-F238E27FC236}">
                  <a16:creationId xmlns:a16="http://schemas.microsoft.com/office/drawing/2014/main" id="{146A6747-60F2-46B5-A947-0D8F83846F85}"/>
                </a:ext>
              </a:extLst>
            </p:cNvPr>
            <p:cNvCxnSpPr>
              <a:cxnSpLocks/>
            </p:cNvCxnSpPr>
            <p:nvPr/>
          </p:nvCxnSpPr>
          <p:spPr>
            <a:xfrm>
              <a:off x="5420141" y="2423332"/>
              <a:ext cx="0" cy="2695320"/>
            </a:xfrm>
            <a:prstGeom prst="line">
              <a:avLst/>
            </a:prstGeom>
            <a:noFill/>
            <a:ln w="6350" cap="flat" cmpd="sng" algn="ctr">
              <a:solidFill>
                <a:srgbClr val="92278F"/>
              </a:solidFill>
              <a:prstDash val="solid"/>
              <a:miter lim="800000"/>
            </a:ln>
            <a:effectLst/>
          </p:spPr>
        </p:cxnSp>
        <p:cxnSp>
          <p:nvCxnSpPr>
            <p:cNvPr id="33" name="Straight Connector 32">
              <a:extLst>
                <a:ext uri="{FF2B5EF4-FFF2-40B4-BE49-F238E27FC236}">
                  <a16:creationId xmlns:a16="http://schemas.microsoft.com/office/drawing/2014/main" id="{517E147C-C026-4A0B-A673-1B722E3B40E0}"/>
                </a:ext>
              </a:extLst>
            </p:cNvPr>
            <p:cNvCxnSpPr>
              <a:cxnSpLocks/>
            </p:cNvCxnSpPr>
            <p:nvPr/>
          </p:nvCxnSpPr>
          <p:spPr>
            <a:xfrm>
              <a:off x="8266046" y="2327254"/>
              <a:ext cx="0" cy="2791398"/>
            </a:xfrm>
            <a:prstGeom prst="line">
              <a:avLst/>
            </a:prstGeom>
            <a:noFill/>
            <a:ln w="6350" cap="flat" cmpd="sng" algn="ctr">
              <a:solidFill>
                <a:srgbClr val="92278F"/>
              </a:solidFill>
              <a:prstDash val="solid"/>
              <a:miter lim="800000"/>
            </a:ln>
            <a:effectLst/>
          </p:spPr>
        </p:cxnSp>
        <p:sp>
          <p:nvSpPr>
            <p:cNvPr id="34" name="TextBox 33">
              <a:extLst>
                <a:ext uri="{FF2B5EF4-FFF2-40B4-BE49-F238E27FC236}">
                  <a16:creationId xmlns:a16="http://schemas.microsoft.com/office/drawing/2014/main" id="{94EE3BF1-01B3-40BF-9043-52F00BE9FF92}"/>
                </a:ext>
              </a:extLst>
            </p:cNvPr>
            <p:cNvSpPr txBox="1"/>
            <p:nvPr/>
          </p:nvSpPr>
          <p:spPr>
            <a:xfrm>
              <a:off x="3072037" y="3891236"/>
              <a:ext cx="2540267" cy="738664"/>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Technology Maturity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Adoption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Learning Curve</a:t>
              </a:r>
            </a:p>
          </p:txBody>
        </p:sp>
        <p:sp>
          <p:nvSpPr>
            <p:cNvPr id="35" name="TextBox 34">
              <a:extLst>
                <a:ext uri="{FF2B5EF4-FFF2-40B4-BE49-F238E27FC236}">
                  <a16:creationId xmlns:a16="http://schemas.microsoft.com/office/drawing/2014/main" id="{1FDE71F8-EC3F-4909-AD14-33F4E7EEFCF8}"/>
                </a:ext>
              </a:extLst>
            </p:cNvPr>
            <p:cNvSpPr txBox="1"/>
            <p:nvPr/>
          </p:nvSpPr>
          <p:spPr>
            <a:xfrm>
              <a:off x="5580014" y="3897224"/>
              <a:ext cx="2540267"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Interfering advertisements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Distracting advertisements</a:t>
              </a:r>
            </a:p>
          </p:txBody>
        </p:sp>
        <p:sp>
          <p:nvSpPr>
            <p:cNvPr id="36" name="TextBox 35">
              <a:extLst>
                <a:ext uri="{FF2B5EF4-FFF2-40B4-BE49-F238E27FC236}">
                  <a16:creationId xmlns:a16="http://schemas.microsoft.com/office/drawing/2014/main" id="{66DAB24C-2275-4875-AA9B-C1353D461F3C}"/>
                </a:ext>
              </a:extLst>
            </p:cNvPr>
            <p:cNvSpPr txBox="1"/>
            <p:nvPr/>
          </p:nvSpPr>
          <p:spPr>
            <a:xfrm>
              <a:off x="8425919" y="3897224"/>
              <a:ext cx="2540267" cy="95410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Cost-to-benefit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Technology expense</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User Acquisition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400" b="0" i="0" u="none" strike="noStrike" kern="0" cap="none" spc="0" normalizeH="0" baseline="0" noProof="0" dirty="0">
                  <a:ln>
                    <a:noFill/>
                  </a:ln>
                  <a:solidFill>
                    <a:schemeClr val="bg1"/>
                  </a:solidFill>
                  <a:effectLst/>
                  <a:uLnTx/>
                  <a:uFillTx/>
                  <a:latin typeface="Corbel"/>
                </a:rPr>
                <a:t>Cost/1000 reach</a:t>
              </a:r>
            </a:p>
          </p:txBody>
        </p:sp>
      </p:grpSp>
      <p:sp>
        <p:nvSpPr>
          <p:cNvPr id="37" name="TextBox 36">
            <a:extLst>
              <a:ext uri="{FF2B5EF4-FFF2-40B4-BE49-F238E27FC236}">
                <a16:creationId xmlns:a16="http://schemas.microsoft.com/office/drawing/2014/main" id="{B2760ECE-042A-48F4-BD1F-4CE274A43DBD}"/>
              </a:ext>
            </a:extLst>
          </p:cNvPr>
          <p:cNvSpPr txBox="1"/>
          <p:nvPr/>
        </p:nvSpPr>
        <p:spPr>
          <a:xfrm>
            <a:off x="180802" y="142416"/>
            <a:ext cx="9677239" cy="707886"/>
          </a:xfrm>
          <a:prstGeom prst="rect">
            <a:avLst/>
          </a:prstGeom>
          <a:noFill/>
        </p:spPr>
        <p:txBody>
          <a:bodyPr wrap="square" rtlCol="0">
            <a:spAutoFit/>
          </a:bodyPr>
          <a:lstStyle/>
          <a:p>
            <a:r>
              <a:rPr lang="en-IN" sz="4000" b="1" dirty="0">
                <a:solidFill>
                  <a:schemeClr val="bg1"/>
                </a:solidFill>
              </a:rPr>
              <a:t>Scoping: Criteria</a:t>
            </a:r>
          </a:p>
        </p:txBody>
      </p:sp>
    </p:spTree>
    <p:extLst>
      <p:ext uri="{BB962C8B-B14F-4D97-AF65-F5344CB8AC3E}">
        <p14:creationId xmlns:p14="http://schemas.microsoft.com/office/powerpoint/2010/main" val="324471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8AA90A9-86DE-4A27-8190-5D82865A0AC6}"/>
              </a:ext>
            </a:extLst>
          </p:cNvPr>
          <p:cNvGrpSpPr/>
          <p:nvPr/>
        </p:nvGrpSpPr>
        <p:grpSpPr>
          <a:xfrm>
            <a:off x="3903640" y="881214"/>
            <a:ext cx="4172624" cy="3668758"/>
            <a:chOff x="3626403" y="1296645"/>
            <a:chExt cx="4627563" cy="4068762"/>
          </a:xfrm>
        </p:grpSpPr>
        <p:sp>
          <p:nvSpPr>
            <p:cNvPr id="38" name="Freeform 2">
              <a:extLst>
                <a:ext uri="{FF2B5EF4-FFF2-40B4-BE49-F238E27FC236}">
                  <a16:creationId xmlns:a16="http://schemas.microsoft.com/office/drawing/2014/main" id="{1A910D96-2775-451D-9349-E5433F0C86CC}"/>
                </a:ext>
              </a:extLst>
            </p:cNvPr>
            <p:cNvSpPr>
              <a:spLocks/>
            </p:cNvSpPr>
            <p:nvPr/>
          </p:nvSpPr>
          <p:spPr bwMode="blackWhite">
            <a:xfrm>
              <a:off x="3626403" y="2009433"/>
              <a:ext cx="1738313" cy="1236663"/>
            </a:xfrm>
            <a:custGeom>
              <a:avLst/>
              <a:gdLst>
                <a:gd name="T0" fmla="*/ 2147483647 w 856"/>
                <a:gd name="T1" fmla="*/ 0 h 584"/>
                <a:gd name="T2" fmla="*/ 2147483647 w 856"/>
                <a:gd name="T3" fmla="*/ 0 h 584"/>
                <a:gd name="T4" fmla="*/ 2147483647 w 856"/>
                <a:gd name="T5" fmla="*/ 2147483647 h 584"/>
                <a:gd name="T6" fmla="*/ 2147483647 w 856"/>
                <a:gd name="T7" fmla="*/ 2147483647 h 584"/>
                <a:gd name="T8" fmla="*/ 2147483647 w 856"/>
                <a:gd name="T9" fmla="*/ 2147483647 h 584"/>
                <a:gd name="T10" fmla="*/ 0 w 856"/>
                <a:gd name="T11" fmla="*/ 2147483647 h 584"/>
                <a:gd name="T12" fmla="*/ 2147483647 w 856"/>
                <a:gd name="T13" fmla="*/ 0 h 584"/>
                <a:gd name="T14" fmla="*/ 0 60000 65536"/>
                <a:gd name="T15" fmla="*/ 0 60000 65536"/>
                <a:gd name="T16" fmla="*/ 0 60000 65536"/>
                <a:gd name="T17" fmla="*/ 0 60000 65536"/>
                <a:gd name="T18" fmla="*/ 0 60000 65536"/>
                <a:gd name="T19" fmla="*/ 0 60000 65536"/>
                <a:gd name="T20" fmla="*/ 0 60000 65536"/>
                <a:gd name="T21" fmla="*/ 0 w 856"/>
                <a:gd name="T22" fmla="*/ 0 h 584"/>
                <a:gd name="T23" fmla="*/ 856 w 856"/>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84">
                  <a:moveTo>
                    <a:pt x="224" y="0"/>
                  </a:moveTo>
                  <a:lnTo>
                    <a:pt x="647" y="0"/>
                  </a:lnTo>
                  <a:lnTo>
                    <a:pt x="855" y="295"/>
                  </a:lnTo>
                  <a:lnTo>
                    <a:pt x="647" y="583"/>
                  </a:lnTo>
                  <a:lnTo>
                    <a:pt x="224" y="583"/>
                  </a:lnTo>
                  <a:lnTo>
                    <a:pt x="0" y="295"/>
                  </a:lnTo>
                  <a:lnTo>
                    <a:pt x="224" y="0"/>
                  </a:lnTo>
                </a:path>
              </a:pathLst>
            </a:custGeom>
            <a:solidFill>
              <a:schemeClr val="bg1">
                <a:lumMod val="50000"/>
              </a:schemeClr>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chemeClr val="bg1"/>
                </a:solidFill>
                <a:effectLst/>
                <a:uLnTx/>
                <a:uFillTx/>
                <a:latin typeface="Corbel"/>
              </a:endParaRPr>
            </a:p>
          </p:txBody>
        </p:sp>
        <p:sp>
          <p:nvSpPr>
            <p:cNvPr id="39" name="Freeform 3">
              <a:extLst>
                <a:ext uri="{FF2B5EF4-FFF2-40B4-BE49-F238E27FC236}">
                  <a16:creationId xmlns:a16="http://schemas.microsoft.com/office/drawing/2014/main" id="{6125778F-0F2E-458A-BAF2-D99CAC72082B}"/>
                </a:ext>
              </a:extLst>
            </p:cNvPr>
            <p:cNvSpPr>
              <a:spLocks/>
            </p:cNvSpPr>
            <p:nvPr/>
          </p:nvSpPr>
          <p:spPr bwMode="blackWhite">
            <a:xfrm>
              <a:off x="5071027" y="1296645"/>
              <a:ext cx="1739900" cy="1238250"/>
            </a:xfrm>
            <a:custGeom>
              <a:avLst/>
              <a:gdLst>
                <a:gd name="T0" fmla="*/ 2147483647 w 857"/>
                <a:gd name="T1" fmla="*/ 0 h 584"/>
                <a:gd name="T2" fmla="*/ 2147483647 w 857"/>
                <a:gd name="T3" fmla="*/ 0 h 584"/>
                <a:gd name="T4" fmla="*/ 2147483647 w 857"/>
                <a:gd name="T5" fmla="*/ 2147483647 h 584"/>
                <a:gd name="T6" fmla="*/ 2147483647 w 857"/>
                <a:gd name="T7" fmla="*/ 2147483647 h 584"/>
                <a:gd name="T8" fmla="*/ 2147483647 w 857"/>
                <a:gd name="T9" fmla="*/ 2147483647 h 584"/>
                <a:gd name="T10" fmla="*/ 0 w 857"/>
                <a:gd name="T11" fmla="*/ 2147483647 h 584"/>
                <a:gd name="T12" fmla="*/ 2147483647 w 857"/>
                <a:gd name="T13" fmla="*/ 0 h 584"/>
                <a:gd name="T14" fmla="*/ 0 60000 65536"/>
                <a:gd name="T15" fmla="*/ 0 60000 65536"/>
                <a:gd name="T16" fmla="*/ 0 60000 65536"/>
                <a:gd name="T17" fmla="*/ 0 60000 65536"/>
                <a:gd name="T18" fmla="*/ 0 60000 65536"/>
                <a:gd name="T19" fmla="*/ 0 60000 65536"/>
                <a:gd name="T20" fmla="*/ 0 60000 65536"/>
                <a:gd name="T21" fmla="*/ 0 w 857"/>
                <a:gd name="T22" fmla="*/ 0 h 584"/>
                <a:gd name="T23" fmla="*/ 857 w 857"/>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7" h="584">
                  <a:moveTo>
                    <a:pt x="224" y="0"/>
                  </a:moveTo>
                  <a:lnTo>
                    <a:pt x="648" y="0"/>
                  </a:lnTo>
                  <a:lnTo>
                    <a:pt x="856" y="296"/>
                  </a:lnTo>
                  <a:lnTo>
                    <a:pt x="648" y="583"/>
                  </a:lnTo>
                  <a:lnTo>
                    <a:pt x="224" y="583"/>
                  </a:lnTo>
                  <a:lnTo>
                    <a:pt x="0" y="296"/>
                  </a:lnTo>
                  <a:lnTo>
                    <a:pt x="224" y="0"/>
                  </a:lnTo>
                </a:path>
              </a:pathLst>
            </a:custGeom>
            <a:solidFill>
              <a:srgbClr val="632E62"/>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dirty="0">
                <a:ln>
                  <a:noFill/>
                </a:ln>
                <a:solidFill>
                  <a:schemeClr val="bg1"/>
                </a:solidFill>
                <a:effectLst/>
                <a:uLnTx/>
                <a:uFillTx/>
                <a:latin typeface="Corbel"/>
              </a:endParaRPr>
            </a:p>
          </p:txBody>
        </p:sp>
        <p:sp>
          <p:nvSpPr>
            <p:cNvPr id="40" name="Freeform 4">
              <a:extLst>
                <a:ext uri="{FF2B5EF4-FFF2-40B4-BE49-F238E27FC236}">
                  <a16:creationId xmlns:a16="http://schemas.microsoft.com/office/drawing/2014/main" id="{B1C27799-326C-48B5-8977-A1D2E65580C9}"/>
                </a:ext>
              </a:extLst>
            </p:cNvPr>
            <p:cNvSpPr>
              <a:spLocks/>
            </p:cNvSpPr>
            <p:nvPr/>
          </p:nvSpPr>
          <p:spPr bwMode="blackWhite">
            <a:xfrm>
              <a:off x="6517241" y="2009433"/>
              <a:ext cx="1736725" cy="1236663"/>
            </a:xfrm>
            <a:custGeom>
              <a:avLst/>
              <a:gdLst>
                <a:gd name="T0" fmla="*/ 2147483647 w 856"/>
                <a:gd name="T1" fmla="*/ 0 h 584"/>
                <a:gd name="T2" fmla="*/ 2147483647 w 856"/>
                <a:gd name="T3" fmla="*/ 0 h 584"/>
                <a:gd name="T4" fmla="*/ 2147483647 w 856"/>
                <a:gd name="T5" fmla="*/ 2147483647 h 584"/>
                <a:gd name="T6" fmla="*/ 2147483647 w 856"/>
                <a:gd name="T7" fmla="*/ 2147483647 h 584"/>
                <a:gd name="T8" fmla="*/ 2147483647 w 856"/>
                <a:gd name="T9" fmla="*/ 2147483647 h 584"/>
                <a:gd name="T10" fmla="*/ 0 w 856"/>
                <a:gd name="T11" fmla="*/ 2147483647 h 584"/>
                <a:gd name="T12" fmla="*/ 2147483647 w 856"/>
                <a:gd name="T13" fmla="*/ 0 h 584"/>
                <a:gd name="T14" fmla="*/ 0 60000 65536"/>
                <a:gd name="T15" fmla="*/ 0 60000 65536"/>
                <a:gd name="T16" fmla="*/ 0 60000 65536"/>
                <a:gd name="T17" fmla="*/ 0 60000 65536"/>
                <a:gd name="T18" fmla="*/ 0 60000 65536"/>
                <a:gd name="T19" fmla="*/ 0 60000 65536"/>
                <a:gd name="T20" fmla="*/ 0 60000 65536"/>
                <a:gd name="T21" fmla="*/ 0 w 856"/>
                <a:gd name="T22" fmla="*/ 0 h 584"/>
                <a:gd name="T23" fmla="*/ 856 w 856"/>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84">
                  <a:moveTo>
                    <a:pt x="224" y="0"/>
                  </a:moveTo>
                  <a:lnTo>
                    <a:pt x="647" y="0"/>
                  </a:lnTo>
                  <a:lnTo>
                    <a:pt x="855" y="295"/>
                  </a:lnTo>
                  <a:lnTo>
                    <a:pt x="647" y="583"/>
                  </a:lnTo>
                  <a:lnTo>
                    <a:pt x="224" y="583"/>
                  </a:lnTo>
                  <a:lnTo>
                    <a:pt x="0" y="295"/>
                  </a:lnTo>
                  <a:lnTo>
                    <a:pt x="224" y="0"/>
                  </a:lnTo>
                </a:path>
              </a:pathLst>
            </a:custGeom>
            <a:solidFill>
              <a:schemeClr val="bg1">
                <a:lumMod val="50000"/>
              </a:schemeClr>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dirty="0">
                <a:ln>
                  <a:noFill/>
                </a:ln>
                <a:solidFill>
                  <a:schemeClr val="bg1"/>
                </a:solidFill>
                <a:effectLst/>
                <a:uLnTx/>
                <a:uFillTx/>
                <a:latin typeface="Corbel"/>
              </a:endParaRPr>
            </a:p>
          </p:txBody>
        </p:sp>
        <p:sp>
          <p:nvSpPr>
            <p:cNvPr id="41" name="Freeform 5">
              <a:extLst>
                <a:ext uri="{FF2B5EF4-FFF2-40B4-BE49-F238E27FC236}">
                  <a16:creationId xmlns:a16="http://schemas.microsoft.com/office/drawing/2014/main" id="{531FFE05-801B-466A-86DF-3BA58FC295FB}"/>
                </a:ext>
              </a:extLst>
            </p:cNvPr>
            <p:cNvSpPr>
              <a:spLocks/>
            </p:cNvSpPr>
            <p:nvPr/>
          </p:nvSpPr>
          <p:spPr bwMode="blackWhite">
            <a:xfrm>
              <a:off x="3626403" y="3431832"/>
              <a:ext cx="1738313" cy="1220788"/>
            </a:xfrm>
            <a:custGeom>
              <a:avLst/>
              <a:gdLst>
                <a:gd name="T0" fmla="*/ 2147483647 w 856"/>
                <a:gd name="T1" fmla="*/ 0 h 576"/>
                <a:gd name="T2" fmla="*/ 2147483647 w 856"/>
                <a:gd name="T3" fmla="*/ 0 h 576"/>
                <a:gd name="T4" fmla="*/ 2147483647 w 856"/>
                <a:gd name="T5" fmla="*/ 2147483647 h 576"/>
                <a:gd name="T6" fmla="*/ 2147483647 w 856"/>
                <a:gd name="T7" fmla="*/ 2147483647 h 576"/>
                <a:gd name="T8" fmla="*/ 2147483647 w 856"/>
                <a:gd name="T9" fmla="*/ 2147483647 h 576"/>
                <a:gd name="T10" fmla="*/ 0 w 856"/>
                <a:gd name="T11" fmla="*/ 2147483647 h 576"/>
                <a:gd name="T12" fmla="*/ 2147483647 w 856"/>
                <a:gd name="T13" fmla="*/ 0 h 576"/>
                <a:gd name="T14" fmla="*/ 0 60000 65536"/>
                <a:gd name="T15" fmla="*/ 0 60000 65536"/>
                <a:gd name="T16" fmla="*/ 0 60000 65536"/>
                <a:gd name="T17" fmla="*/ 0 60000 65536"/>
                <a:gd name="T18" fmla="*/ 0 60000 65536"/>
                <a:gd name="T19" fmla="*/ 0 60000 65536"/>
                <a:gd name="T20" fmla="*/ 0 60000 65536"/>
                <a:gd name="T21" fmla="*/ 0 w 856"/>
                <a:gd name="T22" fmla="*/ 0 h 576"/>
                <a:gd name="T23" fmla="*/ 856 w 856"/>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76">
                  <a:moveTo>
                    <a:pt x="224" y="0"/>
                  </a:moveTo>
                  <a:lnTo>
                    <a:pt x="647" y="0"/>
                  </a:lnTo>
                  <a:lnTo>
                    <a:pt x="855" y="288"/>
                  </a:lnTo>
                  <a:lnTo>
                    <a:pt x="647" y="575"/>
                  </a:lnTo>
                  <a:lnTo>
                    <a:pt x="224" y="575"/>
                  </a:lnTo>
                  <a:lnTo>
                    <a:pt x="0" y="288"/>
                  </a:lnTo>
                  <a:lnTo>
                    <a:pt x="224" y="0"/>
                  </a:lnTo>
                </a:path>
              </a:pathLst>
            </a:custGeom>
            <a:solidFill>
              <a:schemeClr val="bg1">
                <a:lumMod val="50000"/>
              </a:schemeClr>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chemeClr val="bg1"/>
                </a:solidFill>
                <a:effectLst/>
                <a:uLnTx/>
                <a:uFillTx/>
                <a:latin typeface="Corbel"/>
              </a:endParaRPr>
            </a:p>
          </p:txBody>
        </p:sp>
        <p:sp>
          <p:nvSpPr>
            <p:cNvPr id="42" name="Freeform 7">
              <a:extLst>
                <a:ext uri="{FF2B5EF4-FFF2-40B4-BE49-F238E27FC236}">
                  <a16:creationId xmlns:a16="http://schemas.microsoft.com/office/drawing/2014/main" id="{B95FE59A-CA69-45CD-97B6-3C31C821B4C2}"/>
                </a:ext>
              </a:extLst>
            </p:cNvPr>
            <p:cNvSpPr>
              <a:spLocks/>
            </p:cNvSpPr>
            <p:nvPr/>
          </p:nvSpPr>
          <p:spPr bwMode="blackWhite">
            <a:xfrm>
              <a:off x="6517241" y="3431832"/>
              <a:ext cx="1736725" cy="1220788"/>
            </a:xfrm>
            <a:custGeom>
              <a:avLst/>
              <a:gdLst>
                <a:gd name="T0" fmla="*/ 2147483647 w 856"/>
                <a:gd name="T1" fmla="*/ 0 h 576"/>
                <a:gd name="T2" fmla="*/ 2147483647 w 856"/>
                <a:gd name="T3" fmla="*/ 0 h 576"/>
                <a:gd name="T4" fmla="*/ 2147483647 w 856"/>
                <a:gd name="T5" fmla="*/ 2147483647 h 576"/>
                <a:gd name="T6" fmla="*/ 2147483647 w 856"/>
                <a:gd name="T7" fmla="*/ 2147483647 h 576"/>
                <a:gd name="T8" fmla="*/ 2147483647 w 856"/>
                <a:gd name="T9" fmla="*/ 2147483647 h 576"/>
                <a:gd name="T10" fmla="*/ 0 w 856"/>
                <a:gd name="T11" fmla="*/ 2147483647 h 576"/>
                <a:gd name="T12" fmla="*/ 2147483647 w 856"/>
                <a:gd name="T13" fmla="*/ 0 h 576"/>
                <a:gd name="T14" fmla="*/ 0 60000 65536"/>
                <a:gd name="T15" fmla="*/ 0 60000 65536"/>
                <a:gd name="T16" fmla="*/ 0 60000 65536"/>
                <a:gd name="T17" fmla="*/ 0 60000 65536"/>
                <a:gd name="T18" fmla="*/ 0 60000 65536"/>
                <a:gd name="T19" fmla="*/ 0 60000 65536"/>
                <a:gd name="T20" fmla="*/ 0 60000 65536"/>
                <a:gd name="T21" fmla="*/ 0 w 856"/>
                <a:gd name="T22" fmla="*/ 0 h 576"/>
                <a:gd name="T23" fmla="*/ 856 w 856"/>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576">
                  <a:moveTo>
                    <a:pt x="224" y="0"/>
                  </a:moveTo>
                  <a:lnTo>
                    <a:pt x="647" y="0"/>
                  </a:lnTo>
                  <a:lnTo>
                    <a:pt x="855" y="288"/>
                  </a:lnTo>
                  <a:lnTo>
                    <a:pt x="647" y="575"/>
                  </a:lnTo>
                  <a:lnTo>
                    <a:pt x="224" y="575"/>
                  </a:lnTo>
                  <a:lnTo>
                    <a:pt x="0" y="288"/>
                  </a:lnTo>
                  <a:lnTo>
                    <a:pt x="224" y="0"/>
                  </a:lnTo>
                </a:path>
              </a:pathLst>
            </a:custGeom>
            <a:solidFill>
              <a:schemeClr val="bg1">
                <a:lumMod val="50000"/>
              </a:schemeClr>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chemeClr val="bg1"/>
                </a:solidFill>
                <a:effectLst/>
                <a:uLnTx/>
                <a:uFillTx/>
                <a:latin typeface="Corbel"/>
              </a:endParaRPr>
            </a:p>
          </p:txBody>
        </p:sp>
        <p:sp>
          <p:nvSpPr>
            <p:cNvPr id="43" name="Freeform 8">
              <a:extLst>
                <a:ext uri="{FF2B5EF4-FFF2-40B4-BE49-F238E27FC236}">
                  <a16:creationId xmlns:a16="http://schemas.microsoft.com/office/drawing/2014/main" id="{74502833-869D-43B5-9E40-A005F84C67EF}"/>
                </a:ext>
              </a:extLst>
            </p:cNvPr>
            <p:cNvSpPr>
              <a:spLocks/>
            </p:cNvSpPr>
            <p:nvPr/>
          </p:nvSpPr>
          <p:spPr bwMode="blackWhite">
            <a:xfrm>
              <a:off x="5071027" y="4127157"/>
              <a:ext cx="1739900" cy="1238250"/>
            </a:xfrm>
            <a:custGeom>
              <a:avLst/>
              <a:gdLst>
                <a:gd name="T0" fmla="*/ 2147483647 w 857"/>
                <a:gd name="T1" fmla="*/ 0 h 584"/>
                <a:gd name="T2" fmla="*/ 2147483647 w 857"/>
                <a:gd name="T3" fmla="*/ 0 h 584"/>
                <a:gd name="T4" fmla="*/ 2147483647 w 857"/>
                <a:gd name="T5" fmla="*/ 2147483647 h 584"/>
                <a:gd name="T6" fmla="*/ 2147483647 w 857"/>
                <a:gd name="T7" fmla="*/ 2147483647 h 584"/>
                <a:gd name="T8" fmla="*/ 2147483647 w 857"/>
                <a:gd name="T9" fmla="*/ 2147483647 h 584"/>
                <a:gd name="T10" fmla="*/ 0 w 857"/>
                <a:gd name="T11" fmla="*/ 2147483647 h 584"/>
                <a:gd name="T12" fmla="*/ 2147483647 w 857"/>
                <a:gd name="T13" fmla="*/ 0 h 584"/>
                <a:gd name="T14" fmla="*/ 0 60000 65536"/>
                <a:gd name="T15" fmla="*/ 0 60000 65536"/>
                <a:gd name="T16" fmla="*/ 0 60000 65536"/>
                <a:gd name="T17" fmla="*/ 0 60000 65536"/>
                <a:gd name="T18" fmla="*/ 0 60000 65536"/>
                <a:gd name="T19" fmla="*/ 0 60000 65536"/>
                <a:gd name="T20" fmla="*/ 0 60000 65536"/>
                <a:gd name="T21" fmla="*/ 0 w 857"/>
                <a:gd name="T22" fmla="*/ 0 h 584"/>
                <a:gd name="T23" fmla="*/ 857 w 857"/>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7" h="584">
                  <a:moveTo>
                    <a:pt x="224" y="0"/>
                  </a:moveTo>
                  <a:lnTo>
                    <a:pt x="648" y="0"/>
                  </a:lnTo>
                  <a:lnTo>
                    <a:pt x="856" y="295"/>
                  </a:lnTo>
                  <a:lnTo>
                    <a:pt x="648" y="583"/>
                  </a:lnTo>
                  <a:lnTo>
                    <a:pt x="224" y="583"/>
                  </a:lnTo>
                  <a:lnTo>
                    <a:pt x="0" y="295"/>
                  </a:lnTo>
                  <a:lnTo>
                    <a:pt x="224" y="0"/>
                  </a:lnTo>
                </a:path>
              </a:pathLst>
            </a:custGeom>
            <a:solidFill>
              <a:schemeClr val="bg1">
                <a:lumMod val="50000"/>
              </a:schemeClr>
            </a:solidFill>
            <a:ln w="12700" cap="rnd">
              <a:solidFill>
                <a:srgbClr val="870DB5"/>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chemeClr val="bg1"/>
                </a:solidFill>
                <a:effectLst/>
                <a:uLnTx/>
                <a:uFillTx/>
                <a:latin typeface="Corbel"/>
              </a:endParaRPr>
            </a:p>
          </p:txBody>
        </p:sp>
        <p:sp>
          <p:nvSpPr>
            <p:cNvPr id="44" name="TextBox 43">
              <a:extLst>
                <a:ext uri="{FF2B5EF4-FFF2-40B4-BE49-F238E27FC236}">
                  <a16:creationId xmlns:a16="http://schemas.microsoft.com/office/drawing/2014/main" id="{09F47547-D547-4E2D-8FDB-2DF93DBCE0C8}"/>
                </a:ext>
              </a:extLst>
            </p:cNvPr>
            <p:cNvSpPr txBox="1"/>
            <p:nvPr/>
          </p:nvSpPr>
          <p:spPr>
            <a:xfrm>
              <a:off x="5408024" y="1654160"/>
              <a:ext cx="1065902" cy="4778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Immersive Ads</a:t>
              </a:r>
            </a:p>
          </p:txBody>
        </p:sp>
        <p:sp>
          <p:nvSpPr>
            <p:cNvPr id="45" name="TextBox 44">
              <a:extLst>
                <a:ext uri="{FF2B5EF4-FFF2-40B4-BE49-F238E27FC236}">
                  <a16:creationId xmlns:a16="http://schemas.microsoft.com/office/drawing/2014/main" id="{DB5512A9-F09D-430B-AB5E-98F57EF963E0}"/>
                </a:ext>
              </a:extLst>
            </p:cNvPr>
            <p:cNvSpPr txBox="1"/>
            <p:nvPr/>
          </p:nvSpPr>
          <p:spPr>
            <a:xfrm>
              <a:off x="6854241" y="2258432"/>
              <a:ext cx="1109211" cy="6656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Digital Banners &amp; Billboards</a:t>
              </a:r>
            </a:p>
          </p:txBody>
        </p:sp>
        <p:sp>
          <p:nvSpPr>
            <p:cNvPr id="46" name="TextBox 45">
              <a:extLst>
                <a:ext uri="{FF2B5EF4-FFF2-40B4-BE49-F238E27FC236}">
                  <a16:creationId xmlns:a16="http://schemas.microsoft.com/office/drawing/2014/main" id="{B92A6CFF-1DB6-409D-A931-63D7EB4DCCCD}"/>
                </a:ext>
              </a:extLst>
            </p:cNvPr>
            <p:cNvSpPr txBox="1"/>
            <p:nvPr/>
          </p:nvSpPr>
          <p:spPr>
            <a:xfrm>
              <a:off x="6854241" y="3780617"/>
              <a:ext cx="1065902" cy="4778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AI Bot Influencers</a:t>
              </a:r>
            </a:p>
          </p:txBody>
        </p:sp>
        <p:sp>
          <p:nvSpPr>
            <p:cNvPr id="47" name="TextBox 46">
              <a:extLst>
                <a:ext uri="{FF2B5EF4-FFF2-40B4-BE49-F238E27FC236}">
                  <a16:creationId xmlns:a16="http://schemas.microsoft.com/office/drawing/2014/main" id="{DE187AC4-6845-4DD5-9791-CE61270D02E5}"/>
                </a:ext>
              </a:extLst>
            </p:cNvPr>
            <p:cNvSpPr txBox="1"/>
            <p:nvPr/>
          </p:nvSpPr>
          <p:spPr>
            <a:xfrm>
              <a:off x="5394306" y="4461664"/>
              <a:ext cx="1093340" cy="4778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Product Placements</a:t>
              </a:r>
            </a:p>
          </p:txBody>
        </p:sp>
        <p:sp>
          <p:nvSpPr>
            <p:cNvPr id="48" name="TextBox 47">
              <a:extLst>
                <a:ext uri="{FF2B5EF4-FFF2-40B4-BE49-F238E27FC236}">
                  <a16:creationId xmlns:a16="http://schemas.microsoft.com/office/drawing/2014/main" id="{3DD11747-122A-459F-BFAA-1BA52422A8B2}"/>
                </a:ext>
              </a:extLst>
            </p:cNvPr>
            <p:cNvSpPr txBox="1"/>
            <p:nvPr/>
          </p:nvSpPr>
          <p:spPr>
            <a:xfrm>
              <a:off x="3977687" y="3750799"/>
              <a:ext cx="1093340" cy="4778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Experience</a:t>
              </a:r>
              <a:br>
                <a:rPr kumimoji="0" lang="en-IN" sz="1100" b="1" i="0" u="none" strike="noStrike" kern="0" cap="none" spc="0" normalizeH="0" baseline="0" noProof="0" dirty="0">
                  <a:ln>
                    <a:noFill/>
                  </a:ln>
                  <a:solidFill>
                    <a:schemeClr val="bg1"/>
                  </a:solidFill>
                  <a:effectLst/>
                  <a:uLnTx/>
                  <a:uFillTx/>
                  <a:latin typeface="Corbel"/>
                </a:rPr>
              </a:br>
              <a:r>
                <a:rPr kumimoji="0" lang="en-IN" sz="1100" b="1" i="0" u="none" strike="noStrike" kern="0" cap="none" spc="0" normalizeH="0" baseline="0" noProof="0" dirty="0">
                  <a:ln>
                    <a:noFill/>
                  </a:ln>
                  <a:solidFill>
                    <a:schemeClr val="bg1"/>
                  </a:solidFill>
                  <a:effectLst/>
                  <a:uLnTx/>
                  <a:uFillTx/>
                  <a:latin typeface="Corbel"/>
                </a:rPr>
                <a:t>Placements</a:t>
              </a:r>
            </a:p>
          </p:txBody>
        </p:sp>
        <p:sp>
          <p:nvSpPr>
            <p:cNvPr id="49" name="TextBox 48">
              <a:extLst>
                <a:ext uri="{FF2B5EF4-FFF2-40B4-BE49-F238E27FC236}">
                  <a16:creationId xmlns:a16="http://schemas.microsoft.com/office/drawing/2014/main" id="{0F1C9F0F-F643-419D-9235-0ABD896BC2F6}"/>
                </a:ext>
              </a:extLst>
            </p:cNvPr>
            <p:cNvSpPr txBox="1"/>
            <p:nvPr/>
          </p:nvSpPr>
          <p:spPr>
            <a:xfrm>
              <a:off x="3958049" y="2366155"/>
              <a:ext cx="1093340" cy="4778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chemeClr val="bg1"/>
                  </a:solidFill>
                  <a:effectLst/>
                  <a:uLnTx/>
                  <a:uFillTx/>
                  <a:latin typeface="Corbel"/>
                </a:rPr>
                <a:t>Event Placements</a:t>
              </a:r>
            </a:p>
          </p:txBody>
        </p:sp>
        <p:sp>
          <p:nvSpPr>
            <p:cNvPr id="50" name="TextBox 49">
              <a:extLst>
                <a:ext uri="{FF2B5EF4-FFF2-40B4-BE49-F238E27FC236}">
                  <a16:creationId xmlns:a16="http://schemas.microsoft.com/office/drawing/2014/main" id="{137EFE74-7162-4C20-B2A1-9163279ED79A}"/>
                </a:ext>
              </a:extLst>
            </p:cNvPr>
            <p:cNvSpPr txBox="1"/>
            <p:nvPr/>
          </p:nvSpPr>
          <p:spPr>
            <a:xfrm>
              <a:off x="5228496" y="3108863"/>
              <a:ext cx="1453520" cy="37546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chemeClr val="bg1"/>
                  </a:solidFill>
                  <a:effectLst/>
                  <a:uLnTx/>
                  <a:uFillTx/>
                  <a:latin typeface="Corbel"/>
                </a:rPr>
                <a:t>CONCEPTS</a:t>
              </a:r>
            </a:p>
          </p:txBody>
        </p:sp>
      </p:grpSp>
      <p:sp>
        <p:nvSpPr>
          <p:cNvPr id="51" name="TextBox 50">
            <a:extLst>
              <a:ext uri="{FF2B5EF4-FFF2-40B4-BE49-F238E27FC236}">
                <a16:creationId xmlns:a16="http://schemas.microsoft.com/office/drawing/2014/main" id="{181C7163-31ED-4BBD-86C5-12F486F1F4C3}"/>
              </a:ext>
            </a:extLst>
          </p:cNvPr>
          <p:cNvSpPr txBox="1"/>
          <p:nvPr/>
        </p:nvSpPr>
        <p:spPr>
          <a:xfrm>
            <a:off x="405290" y="5038067"/>
            <a:ext cx="1691180" cy="938719"/>
          </a:xfrm>
          <a:prstGeom prst="rect">
            <a:avLst/>
          </a:prstGeom>
          <a:noFill/>
        </p:spPr>
        <p:txBody>
          <a:bodyPr wrap="square" rtlCol="0">
            <a:spAutoFit/>
          </a:bodyPr>
          <a:lstStyle/>
          <a:p>
            <a:pPr algn="ctr"/>
            <a:r>
              <a:rPr lang="en-IN" sz="1100" b="1" dirty="0">
                <a:solidFill>
                  <a:schemeClr val="bg1"/>
                </a:solidFill>
                <a:latin typeface="Corbel"/>
              </a:rPr>
              <a:t>Immersive Ads</a:t>
            </a:r>
            <a:br>
              <a:rPr lang="en-IN" sz="1100" b="1" dirty="0">
                <a:solidFill>
                  <a:schemeClr val="bg1"/>
                </a:solidFill>
                <a:latin typeface="Corbel"/>
              </a:rPr>
            </a:br>
            <a:r>
              <a:rPr lang="en-US" sz="1100" dirty="0">
                <a:solidFill>
                  <a:schemeClr val="bg1"/>
                </a:solidFill>
                <a:latin typeface="Corbel"/>
              </a:rPr>
              <a:t>Customers interact with advertisements placed within virtual games</a:t>
            </a:r>
            <a:br>
              <a:rPr lang="en-IN" sz="1100" b="1" dirty="0">
                <a:solidFill>
                  <a:schemeClr val="bg1"/>
                </a:solidFill>
                <a:latin typeface="Corbel"/>
              </a:rPr>
            </a:br>
            <a:endParaRPr lang="en-IN" sz="1100" b="1" dirty="0">
              <a:solidFill>
                <a:schemeClr val="bg1"/>
              </a:solidFill>
              <a:latin typeface="Corbel"/>
            </a:endParaRPr>
          </a:p>
        </p:txBody>
      </p:sp>
      <p:sp>
        <p:nvSpPr>
          <p:cNvPr id="52" name="TextBox 51">
            <a:extLst>
              <a:ext uri="{FF2B5EF4-FFF2-40B4-BE49-F238E27FC236}">
                <a16:creationId xmlns:a16="http://schemas.microsoft.com/office/drawing/2014/main" id="{88EBBD91-1C3A-40A9-BD60-06E494E02DC9}"/>
              </a:ext>
            </a:extLst>
          </p:cNvPr>
          <p:cNvSpPr txBox="1"/>
          <p:nvPr/>
        </p:nvSpPr>
        <p:spPr>
          <a:xfrm>
            <a:off x="2117035" y="5038067"/>
            <a:ext cx="2132072" cy="600164"/>
          </a:xfrm>
          <a:prstGeom prst="rect">
            <a:avLst/>
          </a:prstGeom>
          <a:noFill/>
        </p:spPr>
        <p:txBody>
          <a:bodyPr wrap="square" rtlCol="0">
            <a:spAutoFit/>
          </a:bodyPr>
          <a:lstStyle/>
          <a:p>
            <a:pPr algn="ctr"/>
            <a:r>
              <a:rPr lang="en-IN" sz="1100" b="1" dirty="0">
                <a:solidFill>
                  <a:schemeClr val="bg1"/>
                </a:solidFill>
                <a:latin typeface="Corbel"/>
              </a:rPr>
              <a:t>Digital Banners &amp; Billboards</a:t>
            </a:r>
            <a:br>
              <a:rPr lang="en-IN" sz="1100" b="1" dirty="0">
                <a:solidFill>
                  <a:schemeClr val="bg1"/>
                </a:solidFill>
                <a:latin typeface="Corbel"/>
              </a:rPr>
            </a:br>
            <a:r>
              <a:rPr lang="en-US" sz="1100" dirty="0">
                <a:solidFill>
                  <a:schemeClr val="bg1"/>
                </a:solidFill>
                <a:latin typeface="Corbel"/>
              </a:rPr>
              <a:t>Billboards could be placed in virtual workspaces, for all to see</a:t>
            </a:r>
            <a:endParaRPr lang="en-IN" sz="1100" b="1" dirty="0">
              <a:solidFill>
                <a:schemeClr val="bg1"/>
              </a:solidFill>
              <a:latin typeface="Corbel"/>
            </a:endParaRPr>
          </a:p>
        </p:txBody>
      </p:sp>
      <p:sp>
        <p:nvSpPr>
          <p:cNvPr id="53" name="TextBox 52">
            <a:extLst>
              <a:ext uri="{FF2B5EF4-FFF2-40B4-BE49-F238E27FC236}">
                <a16:creationId xmlns:a16="http://schemas.microsoft.com/office/drawing/2014/main" id="{573B55B6-6182-482D-BB31-FE1E592E9A98}"/>
              </a:ext>
            </a:extLst>
          </p:cNvPr>
          <p:cNvSpPr txBox="1"/>
          <p:nvPr/>
        </p:nvSpPr>
        <p:spPr>
          <a:xfrm>
            <a:off x="4182914" y="5038067"/>
            <a:ext cx="1956636" cy="938719"/>
          </a:xfrm>
          <a:prstGeom prst="rect">
            <a:avLst/>
          </a:prstGeom>
          <a:noFill/>
        </p:spPr>
        <p:txBody>
          <a:bodyPr wrap="square" rtlCol="0">
            <a:spAutoFit/>
          </a:bodyPr>
          <a:lstStyle/>
          <a:p>
            <a:pPr algn="ctr"/>
            <a:r>
              <a:rPr lang="en-IN" sz="1100" b="1" dirty="0">
                <a:solidFill>
                  <a:schemeClr val="bg1"/>
                </a:solidFill>
                <a:latin typeface="Corbel"/>
              </a:rPr>
              <a:t>AI Bot Influencers</a:t>
            </a:r>
            <a:br>
              <a:rPr lang="en-IN" sz="1100" b="1" dirty="0">
                <a:solidFill>
                  <a:schemeClr val="bg1"/>
                </a:solidFill>
                <a:latin typeface="Corbel"/>
              </a:rPr>
            </a:br>
            <a:r>
              <a:rPr lang="en-IN" sz="1100" dirty="0">
                <a:solidFill>
                  <a:schemeClr val="bg1"/>
                </a:solidFill>
                <a:ea typeface="Calibri" panose="020F0502020204030204" pitchFamily="34" charset="0"/>
                <a:cs typeface="Times New Roman" panose="02020603050405020304" pitchFamily="18" charset="0"/>
              </a:rPr>
              <a:t>Trained algorithms can maximize followers and display the most relevant content</a:t>
            </a:r>
            <a:br>
              <a:rPr lang="en-IN" sz="1100" b="1" dirty="0">
                <a:solidFill>
                  <a:schemeClr val="bg1"/>
                </a:solidFill>
                <a:latin typeface="Corbel"/>
              </a:rPr>
            </a:br>
            <a:endParaRPr lang="en-IN" sz="1100" b="1" dirty="0">
              <a:solidFill>
                <a:schemeClr val="bg1"/>
              </a:solidFill>
              <a:latin typeface="Corbel"/>
            </a:endParaRPr>
          </a:p>
        </p:txBody>
      </p:sp>
      <p:sp>
        <p:nvSpPr>
          <p:cNvPr id="54" name="TextBox 53">
            <a:extLst>
              <a:ext uri="{FF2B5EF4-FFF2-40B4-BE49-F238E27FC236}">
                <a16:creationId xmlns:a16="http://schemas.microsoft.com/office/drawing/2014/main" id="{0D152AA3-EEC5-4F1A-AB25-7EA25F9F1A1E}"/>
              </a:ext>
            </a:extLst>
          </p:cNvPr>
          <p:cNvSpPr txBox="1"/>
          <p:nvPr/>
        </p:nvSpPr>
        <p:spPr>
          <a:xfrm>
            <a:off x="6095692" y="5034022"/>
            <a:ext cx="2132071" cy="769441"/>
          </a:xfrm>
          <a:prstGeom prst="rect">
            <a:avLst/>
          </a:prstGeom>
          <a:noFill/>
        </p:spPr>
        <p:txBody>
          <a:bodyPr wrap="square" rtlCol="0">
            <a:spAutoFit/>
          </a:bodyPr>
          <a:lstStyle/>
          <a:p>
            <a:pPr algn="ctr"/>
            <a:r>
              <a:rPr lang="en-IN" sz="1100" b="1" dirty="0">
                <a:solidFill>
                  <a:schemeClr val="bg1"/>
                </a:solidFill>
                <a:latin typeface="Corbel"/>
              </a:rPr>
              <a:t>Product Placements</a:t>
            </a:r>
            <a:endParaRPr lang="en-US" sz="1100" dirty="0">
              <a:solidFill>
                <a:schemeClr val="bg1"/>
              </a:solidFill>
              <a:latin typeface="Corbel"/>
            </a:endParaRPr>
          </a:p>
          <a:p>
            <a:pPr algn="ctr"/>
            <a:r>
              <a:rPr lang="en-US" sz="1100" dirty="0">
                <a:solidFill>
                  <a:schemeClr val="bg1"/>
                </a:solidFill>
                <a:latin typeface="Corbel"/>
              </a:rPr>
              <a:t>Placing products in the virtual world to increase its engagement in the real world</a:t>
            </a:r>
            <a:endParaRPr lang="en-IN" sz="1100" dirty="0">
              <a:solidFill>
                <a:schemeClr val="bg1"/>
              </a:solidFill>
              <a:latin typeface="Corbel"/>
            </a:endParaRPr>
          </a:p>
        </p:txBody>
      </p:sp>
      <p:sp>
        <p:nvSpPr>
          <p:cNvPr id="55" name="TextBox 54">
            <a:extLst>
              <a:ext uri="{FF2B5EF4-FFF2-40B4-BE49-F238E27FC236}">
                <a16:creationId xmlns:a16="http://schemas.microsoft.com/office/drawing/2014/main" id="{50732094-2CC8-47E6-9DD7-4C32A80EA658}"/>
              </a:ext>
            </a:extLst>
          </p:cNvPr>
          <p:cNvSpPr txBox="1"/>
          <p:nvPr/>
        </p:nvSpPr>
        <p:spPr>
          <a:xfrm>
            <a:off x="8204643" y="5034022"/>
            <a:ext cx="2229361" cy="1277273"/>
          </a:xfrm>
          <a:prstGeom prst="rect">
            <a:avLst/>
          </a:prstGeom>
          <a:noFill/>
        </p:spPr>
        <p:txBody>
          <a:bodyPr wrap="square" rtlCol="0">
            <a:spAutoFit/>
          </a:bodyPr>
          <a:lstStyle/>
          <a:p>
            <a:pPr algn="ctr"/>
            <a:r>
              <a:rPr lang="en-IN" sz="1100" b="1" dirty="0">
                <a:solidFill>
                  <a:schemeClr val="bg1"/>
                </a:solidFill>
                <a:latin typeface="Corbel"/>
              </a:rPr>
              <a:t>Experience Placements</a:t>
            </a:r>
            <a:br>
              <a:rPr lang="en-IN" sz="1100" b="1" dirty="0">
                <a:solidFill>
                  <a:schemeClr val="bg1"/>
                </a:solidFill>
                <a:latin typeface="Corbel"/>
              </a:rPr>
            </a:br>
            <a:r>
              <a:rPr lang="en-US" sz="1100" dirty="0">
                <a:solidFill>
                  <a:schemeClr val="bg1"/>
                </a:solidFill>
                <a:latin typeface="Corbel"/>
              </a:rPr>
              <a:t>A virtual world setup for the brand to advertise, where the customers can actually get immersed in that world and interact with the products of the company</a:t>
            </a:r>
            <a:br>
              <a:rPr lang="en-IN" sz="1100" b="1" dirty="0">
                <a:solidFill>
                  <a:schemeClr val="bg1"/>
                </a:solidFill>
                <a:latin typeface="Corbel"/>
              </a:rPr>
            </a:br>
            <a:endParaRPr lang="en-IN" sz="1100" b="1" dirty="0">
              <a:solidFill>
                <a:schemeClr val="bg1"/>
              </a:solidFill>
              <a:latin typeface="Corbel"/>
            </a:endParaRPr>
          </a:p>
        </p:txBody>
      </p:sp>
      <p:sp>
        <p:nvSpPr>
          <p:cNvPr id="56" name="TextBox 55">
            <a:extLst>
              <a:ext uri="{FF2B5EF4-FFF2-40B4-BE49-F238E27FC236}">
                <a16:creationId xmlns:a16="http://schemas.microsoft.com/office/drawing/2014/main" id="{2E97C724-DB78-4411-A0D0-1633811DE9B5}"/>
              </a:ext>
            </a:extLst>
          </p:cNvPr>
          <p:cNvSpPr txBox="1"/>
          <p:nvPr/>
        </p:nvSpPr>
        <p:spPr>
          <a:xfrm>
            <a:off x="10336714" y="5034022"/>
            <a:ext cx="1672400" cy="1277273"/>
          </a:xfrm>
          <a:prstGeom prst="rect">
            <a:avLst/>
          </a:prstGeom>
          <a:noFill/>
        </p:spPr>
        <p:txBody>
          <a:bodyPr wrap="square" rtlCol="0">
            <a:spAutoFit/>
          </a:bodyPr>
          <a:lstStyle/>
          <a:p>
            <a:pPr algn="ctr"/>
            <a:r>
              <a:rPr lang="en-IN" sz="1100" b="1" dirty="0">
                <a:solidFill>
                  <a:schemeClr val="bg1"/>
                </a:solidFill>
                <a:latin typeface="Corbel"/>
              </a:rPr>
              <a:t>Event Placements</a:t>
            </a:r>
            <a:br>
              <a:rPr lang="en-IN" sz="1100" b="1" dirty="0">
                <a:solidFill>
                  <a:schemeClr val="bg1"/>
                </a:solidFill>
                <a:latin typeface="Corbel"/>
              </a:rPr>
            </a:br>
            <a:r>
              <a:rPr lang="en-US" sz="1100" dirty="0">
                <a:solidFill>
                  <a:schemeClr val="bg1"/>
                </a:solidFill>
                <a:latin typeface="Corbel"/>
              </a:rPr>
              <a:t>Events organized with real celebrities to boost the company’s brand. For instance, Ariana Grande performed for players of the game, Fortnight</a:t>
            </a:r>
            <a:endParaRPr lang="en-IN" sz="1100" b="1" dirty="0">
              <a:solidFill>
                <a:schemeClr val="bg1"/>
              </a:solidFill>
              <a:latin typeface="Corbel"/>
            </a:endParaRPr>
          </a:p>
        </p:txBody>
      </p:sp>
      <p:sp>
        <p:nvSpPr>
          <p:cNvPr id="58" name="TextBox 57">
            <a:extLst>
              <a:ext uri="{FF2B5EF4-FFF2-40B4-BE49-F238E27FC236}">
                <a16:creationId xmlns:a16="http://schemas.microsoft.com/office/drawing/2014/main" id="{0ACB9F8D-49D4-8A4D-9721-FBC508FBE3E8}"/>
              </a:ext>
            </a:extLst>
          </p:cNvPr>
          <p:cNvSpPr txBox="1"/>
          <p:nvPr/>
        </p:nvSpPr>
        <p:spPr>
          <a:xfrm>
            <a:off x="180802" y="142416"/>
            <a:ext cx="9677239" cy="707886"/>
          </a:xfrm>
          <a:prstGeom prst="rect">
            <a:avLst/>
          </a:prstGeom>
          <a:noFill/>
        </p:spPr>
        <p:txBody>
          <a:bodyPr wrap="square" rtlCol="0">
            <a:spAutoFit/>
          </a:bodyPr>
          <a:lstStyle/>
          <a:p>
            <a:r>
              <a:rPr lang="en-IN" sz="4000" b="1" dirty="0">
                <a:solidFill>
                  <a:schemeClr val="bg1"/>
                </a:solidFill>
              </a:rPr>
              <a:t>Scoping</a:t>
            </a:r>
          </a:p>
        </p:txBody>
      </p:sp>
    </p:spTree>
    <p:extLst>
      <p:ext uri="{BB962C8B-B14F-4D97-AF65-F5344CB8AC3E}">
        <p14:creationId xmlns:p14="http://schemas.microsoft.com/office/powerpoint/2010/main" val="337906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2760ECE-042A-48F4-BD1F-4CE274A43DBD}"/>
              </a:ext>
            </a:extLst>
          </p:cNvPr>
          <p:cNvSpPr txBox="1"/>
          <p:nvPr/>
        </p:nvSpPr>
        <p:spPr>
          <a:xfrm>
            <a:off x="301131" y="196783"/>
            <a:ext cx="9677239" cy="646331"/>
          </a:xfrm>
          <a:prstGeom prst="rect">
            <a:avLst/>
          </a:prstGeom>
          <a:noFill/>
        </p:spPr>
        <p:txBody>
          <a:bodyPr wrap="square" rtlCol="0">
            <a:spAutoFit/>
          </a:bodyPr>
          <a:lstStyle/>
          <a:p>
            <a:r>
              <a:rPr lang="en-IN" sz="3600" b="1" dirty="0">
                <a:solidFill>
                  <a:schemeClr val="bg1"/>
                </a:solidFill>
              </a:rPr>
              <a:t>Concepts Selection: Conclusion</a:t>
            </a:r>
          </a:p>
        </p:txBody>
      </p:sp>
      <p:sp>
        <p:nvSpPr>
          <p:cNvPr id="20" name="TextBox 19">
            <a:extLst>
              <a:ext uri="{FF2B5EF4-FFF2-40B4-BE49-F238E27FC236}">
                <a16:creationId xmlns:a16="http://schemas.microsoft.com/office/drawing/2014/main" id="{63FAD265-8E1C-4D7E-9569-D4F92175076C}"/>
              </a:ext>
            </a:extLst>
          </p:cNvPr>
          <p:cNvSpPr txBox="1"/>
          <p:nvPr/>
        </p:nvSpPr>
        <p:spPr>
          <a:xfrm>
            <a:off x="2342136" y="2239166"/>
            <a:ext cx="7507728" cy="1846659"/>
          </a:xfrm>
          <a:prstGeom prst="rect">
            <a:avLst/>
          </a:prstGeom>
          <a:noFill/>
        </p:spPr>
        <p:txBody>
          <a:bodyPr wrap="square" rtlCol="0">
            <a:spAutoFit/>
          </a:bodyPr>
          <a:lstStyle/>
          <a:p>
            <a:pPr algn="ctr"/>
            <a:r>
              <a:rPr lang="en-IN" sz="2400" b="1" dirty="0">
                <a:solidFill>
                  <a:srgbClr val="7030A0"/>
                </a:solidFill>
                <a:latin typeface="Corbel"/>
              </a:rPr>
              <a:t>Immersive-ads in Gaming</a:t>
            </a:r>
            <a:br>
              <a:rPr lang="en-IN" sz="2400" b="1" i="1" dirty="0">
                <a:solidFill>
                  <a:schemeClr val="bg1"/>
                </a:solidFill>
                <a:latin typeface="Corbel"/>
              </a:rPr>
            </a:br>
            <a:r>
              <a:rPr lang="en-IN" i="1" dirty="0">
                <a:solidFill>
                  <a:schemeClr val="bg1"/>
                </a:solidFill>
                <a:ea typeface="Calibri" panose="020F0502020204030204" pitchFamily="34" charset="0"/>
                <a:cs typeface="Times New Roman" panose="02020603050405020304" pitchFamily="18" charset="0"/>
              </a:rPr>
              <a:t>Immersive advertisements in gaming to be a revolutionary way to capitalize the best of both real and virtual world – in the meta world of tomorrow. Immersive ads will be experienced by the early adopters of the metaverse (gamers) that get introduced to these new and unique styles of advertising immersive through gaming</a:t>
            </a:r>
            <a:endParaRPr lang="en-IN" sz="2400" b="1" i="1" dirty="0">
              <a:solidFill>
                <a:schemeClr val="bg1"/>
              </a:solidFill>
              <a:latin typeface="Corbel"/>
            </a:endParaRPr>
          </a:p>
        </p:txBody>
      </p:sp>
    </p:spTree>
    <p:extLst>
      <p:ext uri="{BB962C8B-B14F-4D97-AF65-F5344CB8AC3E}">
        <p14:creationId xmlns:p14="http://schemas.microsoft.com/office/powerpoint/2010/main" val="134854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tx1"/>
            </a:gs>
            <a:gs pos="84000">
              <a:schemeClr val="tx1"/>
            </a:gs>
            <a:gs pos="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Google Shape;261;p5">
            <a:extLst>
              <a:ext uri="{FF2B5EF4-FFF2-40B4-BE49-F238E27FC236}">
                <a16:creationId xmlns:a16="http://schemas.microsoft.com/office/drawing/2014/main" id="{D095F9FC-1A05-47F1-AB55-BDC2DD5C6A87}"/>
              </a:ext>
            </a:extLst>
          </p:cNvPr>
          <p:cNvSpPr txBox="1"/>
          <p:nvPr/>
        </p:nvSpPr>
        <p:spPr>
          <a:xfrm>
            <a:off x="136450" y="141989"/>
            <a:ext cx="11593588" cy="707846"/>
          </a:xfrm>
          <a:prstGeom prst="rect">
            <a:avLst/>
          </a:prstGeom>
          <a:noFill/>
          <a:ln>
            <a:noFill/>
          </a:ln>
        </p:spPr>
        <p:txBody>
          <a:bodyPr spcFirstLastPara="1" wrap="square" lIns="91425" tIns="45700" rIns="91425" bIns="45700" anchor="t" anchorCtr="0">
            <a:spAutoFit/>
          </a:bodyPr>
          <a:lstStyle/>
          <a:p>
            <a:pPr>
              <a:buClr>
                <a:srgbClr val="FFFFFF"/>
              </a:buClr>
              <a:buSzPts val="4000"/>
              <a:buFont typeface="Arial"/>
              <a:buNone/>
            </a:pPr>
            <a:r>
              <a:rPr lang="en-US" sz="4000" b="1" kern="0" dirty="0">
                <a:solidFill>
                  <a:srgbClr val="FFFFFF"/>
                </a:solidFill>
                <a:latin typeface="Arial"/>
                <a:ea typeface="Arial"/>
                <a:cs typeface="Arial"/>
                <a:sym typeface="Arial"/>
              </a:rPr>
              <a:t>The gaming industry is already “there”</a:t>
            </a:r>
            <a:endParaRPr sz="1400" kern="0" dirty="0">
              <a:solidFill>
                <a:srgbClr val="000000"/>
              </a:solidFill>
              <a:latin typeface="Arial"/>
              <a:cs typeface="Arial"/>
              <a:sym typeface="Arial"/>
            </a:endParaRPr>
          </a:p>
        </p:txBody>
      </p:sp>
      <p:sp>
        <p:nvSpPr>
          <p:cNvPr id="26" name="TextBox 25">
            <a:extLst>
              <a:ext uri="{FF2B5EF4-FFF2-40B4-BE49-F238E27FC236}">
                <a16:creationId xmlns:a16="http://schemas.microsoft.com/office/drawing/2014/main" id="{55FC6C36-3F74-4217-8EF1-DB050B810214}"/>
              </a:ext>
            </a:extLst>
          </p:cNvPr>
          <p:cNvSpPr txBox="1"/>
          <p:nvPr/>
        </p:nvSpPr>
        <p:spPr>
          <a:xfrm>
            <a:off x="136450" y="891808"/>
            <a:ext cx="11367214" cy="369332"/>
          </a:xfrm>
          <a:prstGeom prst="rect">
            <a:avLst/>
          </a:prstGeom>
          <a:noFill/>
        </p:spPr>
        <p:txBody>
          <a:bodyPr wrap="none" rtlCol="0">
            <a:spAutoFit/>
          </a:bodyPr>
          <a:lstStyle/>
          <a:p>
            <a:pPr>
              <a:buClr>
                <a:srgbClr val="000000"/>
              </a:buClr>
              <a:buFont typeface="Arial"/>
              <a:buNone/>
            </a:pPr>
            <a:r>
              <a:rPr lang="en-US" kern="0" dirty="0">
                <a:solidFill>
                  <a:srgbClr val="FFFFFF"/>
                </a:solidFill>
                <a:latin typeface="Arial"/>
                <a:cs typeface="Arial"/>
                <a:sym typeface="Arial"/>
              </a:rPr>
              <a:t>Video games already do what the Metaverse promises: Virtual hangouts, digital currency, weddings and more.</a:t>
            </a:r>
          </a:p>
        </p:txBody>
      </p:sp>
      <p:pic>
        <p:nvPicPr>
          <p:cNvPr id="27" name="Picture 26" descr="Icon&#10;&#10;Description automatically generated">
            <a:extLst>
              <a:ext uri="{FF2B5EF4-FFF2-40B4-BE49-F238E27FC236}">
                <a16:creationId xmlns:a16="http://schemas.microsoft.com/office/drawing/2014/main" id="{DD994241-5E38-469B-BECF-268BC62B9DB1}"/>
              </a:ext>
            </a:extLst>
          </p:cNvPr>
          <p:cNvPicPr>
            <a:picLocks noChangeAspect="1"/>
          </p:cNvPicPr>
          <p:nvPr/>
        </p:nvPicPr>
        <p:blipFill>
          <a:blip r:embed="rId3"/>
          <a:stretch>
            <a:fillRect/>
          </a:stretch>
        </p:blipFill>
        <p:spPr>
          <a:xfrm>
            <a:off x="5094541" y="2543968"/>
            <a:ext cx="1770063" cy="1770063"/>
          </a:xfrm>
          <a:prstGeom prst="rect">
            <a:avLst/>
          </a:prstGeom>
        </p:spPr>
      </p:pic>
      <p:sp>
        <p:nvSpPr>
          <p:cNvPr id="28" name="Arc 27">
            <a:extLst>
              <a:ext uri="{FF2B5EF4-FFF2-40B4-BE49-F238E27FC236}">
                <a16:creationId xmlns:a16="http://schemas.microsoft.com/office/drawing/2014/main" id="{E406D1F1-0120-46DA-80FA-552CDD95CC5B}"/>
              </a:ext>
            </a:extLst>
          </p:cNvPr>
          <p:cNvSpPr/>
          <p:nvPr/>
        </p:nvSpPr>
        <p:spPr>
          <a:xfrm rot="13620000">
            <a:off x="3911460" y="1811741"/>
            <a:ext cx="3557587" cy="3557587"/>
          </a:xfrm>
          <a:prstGeom prst="arc">
            <a:avLst/>
          </a:prstGeom>
          <a:noFill/>
          <a:ln w="34925" cap="flat" cmpd="sng" algn="ctr">
            <a:solidFill>
              <a:srgbClr val="44546A">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9" name="Arc 28">
            <a:extLst>
              <a:ext uri="{FF2B5EF4-FFF2-40B4-BE49-F238E27FC236}">
                <a16:creationId xmlns:a16="http://schemas.microsoft.com/office/drawing/2014/main" id="{67A7B101-3077-4E06-B764-C31DF7EDF3D4}"/>
              </a:ext>
            </a:extLst>
          </p:cNvPr>
          <p:cNvSpPr/>
          <p:nvPr/>
        </p:nvSpPr>
        <p:spPr>
          <a:xfrm rot="2848175">
            <a:off x="4477041" y="1810938"/>
            <a:ext cx="3557587" cy="3557587"/>
          </a:xfrm>
          <a:prstGeom prst="arc">
            <a:avLst/>
          </a:prstGeom>
          <a:noFill/>
          <a:ln w="34925" cap="flat" cmpd="sng" algn="ctr">
            <a:solidFill>
              <a:srgbClr val="44546A">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30" name="Straight Connector 29">
            <a:extLst>
              <a:ext uri="{FF2B5EF4-FFF2-40B4-BE49-F238E27FC236}">
                <a16:creationId xmlns:a16="http://schemas.microsoft.com/office/drawing/2014/main" id="{47F7C9F5-6141-45D7-807F-B4DE639C6380}"/>
              </a:ext>
            </a:extLst>
          </p:cNvPr>
          <p:cNvCxnSpPr/>
          <p:nvPr/>
        </p:nvCxnSpPr>
        <p:spPr>
          <a:xfrm flipV="1">
            <a:off x="7817935" y="2171700"/>
            <a:ext cx="951158" cy="514350"/>
          </a:xfrm>
          <a:prstGeom prst="line">
            <a:avLst/>
          </a:prstGeom>
          <a:noFill/>
          <a:ln w="9525" cap="flat" cmpd="sng" algn="ctr">
            <a:solidFill>
              <a:srgbClr val="44546A">
                <a:lumMod val="50000"/>
              </a:srgbClr>
            </a:solidFill>
            <a:prstDash val="solid"/>
          </a:ln>
          <a:effectLst/>
        </p:spPr>
      </p:cxnSp>
      <p:cxnSp>
        <p:nvCxnSpPr>
          <p:cNvPr id="31" name="Straight Connector 30">
            <a:extLst>
              <a:ext uri="{FF2B5EF4-FFF2-40B4-BE49-F238E27FC236}">
                <a16:creationId xmlns:a16="http://schemas.microsoft.com/office/drawing/2014/main" id="{02032F55-ACFB-4665-97A1-15B49F82E3A2}"/>
              </a:ext>
            </a:extLst>
          </p:cNvPr>
          <p:cNvCxnSpPr>
            <a:cxnSpLocks/>
          </p:cNvCxnSpPr>
          <p:nvPr/>
        </p:nvCxnSpPr>
        <p:spPr>
          <a:xfrm rot="10800000" flipV="1">
            <a:off x="3176192" y="4476423"/>
            <a:ext cx="951158" cy="514350"/>
          </a:xfrm>
          <a:prstGeom prst="line">
            <a:avLst/>
          </a:prstGeom>
          <a:noFill/>
          <a:ln w="9525" cap="flat" cmpd="sng" algn="ctr">
            <a:solidFill>
              <a:srgbClr val="44546A">
                <a:lumMod val="50000"/>
              </a:srgbClr>
            </a:solidFill>
            <a:prstDash val="solid"/>
          </a:ln>
          <a:effectLst/>
        </p:spPr>
      </p:cxnSp>
      <p:cxnSp>
        <p:nvCxnSpPr>
          <p:cNvPr id="32" name="Straight Connector 31">
            <a:extLst>
              <a:ext uri="{FF2B5EF4-FFF2-40B4-BE49-F238E27FC236}">
                <a16:creationId xmlns:a16="http://schemas.microsoft.com/office/drawing/2014/main" id="{1F43BEB2-888A-4ED0-ACF6-6877CF10EAA0}"/>
              </a:ext>
            </a:extLst>
          </p:cNvPr>
          <p:cNvCxnSpPr>
            <a:cxnSpLocks/>
          </p:cNvCxnSpPr>
          <p:nvPr/>
        </p:nvCxnSpPr>
        <p:spPr>
          <a:xfrm rot="10800000">
            <a:off x="7817935" y="4476423"/>
            <a:ext cx="951158" cy="514350"/>
          </a:xfrm>
          <a:prstGeom prst="line">
            <a:avLst/>
          </a:prstGeom>
          <a:noFill/>
          <a:ln w="9525" cap="flat" cmpd="sng" algn="ctr">
            <a:solidFill>
              <a:srgbClr val="44546A">
                <a:lumMod val="50000"/>
              </a:srgbClr>
            </a:solidFill>
            <a:prstDash val="solid"/>
          </a:ln>
          <a:effectLst/>
        </p:spPr>
      </p:cxnSp>
      <p:cxnSp>
        <p:nvCxnSpPr>
          <p:cNvPr id="33" name="Straight Connector 32">
            <a:extLst>
              <a:ext uri="{FF2B5EF4-FFF2-40B4-BE49-F238E27FC236}">
                <a16:creationId xmlns:a16="http://schemas.microsoft.com/office/drawing/2014/main" id="{31022996-D3C9-43E5-8C32-0139BF606048}"/>
              </a:ext>
            </a:extLst>
          </p:cNvPr>
          <p:cNvCxnSpPr>
            <a:cxnSpLocks/>
          </p:cNvCxnSpPr>
          <p:nvPr/>
        </p:nvCxnSpPr>
        <p:spPr>
          <a:xfrm flipH="1" flipV="1">
            <a:off x="3190052" y="2171700"/>
            <a:ext cx="951158" cy="514350"/>
          </a:xfrm>
          <a:prstGeom prst="line">
            <a:avLst/>
          </a:prstGeom>
          <a:noFill/>
          <a:ln w="9525" cap="flat" cmpd="sng" algn="ctr">
            <a:solidFill>
              <a:srgbClr val="44546A">
                <a:lumMod val="50000"/>
              </a:srgbClr>
            </a:solidFill>
            <a:prstDash val="solid"/>
          </a:ln>
          <a:effectLst/>
        </p:spPr>
      </p:cxnSp>
      <p:sp>
        <p:nvSpPr>
          <p:cNvPr id="34" name="Oval 33">
            <a:extLst>
              <a:ext uri="{FF2B5EF4-FFF2-40B4-BE49-F238E27FC236}">
                <a16:creationId xmlns:a16="http://schemas.microsoft.com/office/drawing/2014/main" id="{9616007F-B0C0-4C49-AA24-BE29260C76F3}"/>
              </a:ext>
            </a:extLst>
          </p:cNvPr>
          <p:cNvSpPr/>
          <p:nvPr/>
        </p:nvSpPr>
        <p:spPr>
          <a:xfrm>
            <a:off x="2940233" y="1983482"/>
            <a:ext cx="242889" cy="242889"/>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F0BD6FF0-5A24-4162-9A85-FBD9116696E9}"/>
              </a:ext>
            </a:extLst>
          </p:cNvPr>
          <p:cNvSpPr/>
          <p:nvPr/>
        </p:nvSpPr>
        <p:spPr>
          <a:xfrm>
            <a:off x="3054745" y="4869328"/>
            <a:ext cx="242889" cy="242889"/>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Oval 35">
            <a:extLst>
              <a:ext uri="{FF2B5EF4-FFF2-40B4-BE49-F238E27FC236}">
                <a16:creationId xmlns:a16="http://schemas.microsoft.com/office/drawing/2014/main" id="{D33C361A-45DC-4C6B-937A-6EC844294FBB}"/>
              </a:ext>
            </a:extLst>
          </p:cNvPr>
          <p:cNvSpPr/>
          <p:nvPr/>
        </p:nvSpPr>
        <p:spPr>
          <a:xfrm>
            <a:off x="8635394" y="4869327"/>
            <a:ext cx="242889" cy="242889"/>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Oval 36">
            <a:extLst>
              <a:ext uri="{FF2B5EF4-FFF2-40B4-BE49-F238E27FC236}">
                <a16:creationId xmlns:a16="http://schemas.microsoft.com/office/drawing/2014/main" id="{1E725794-38EF-42CF-8F01-456578A5F3E5}"/>
              </a:ext>
            </a:extLst>
          </p:cNvPr>
          <p:cNvSpPr/>
          <p:nvPr/>
        </p:nvSpPr>
        <p:spPr>
          <a:xfrm>
            <a:off x="8702244" y="2048649"/>
            <a:ext cx="242889" cy="242889"/>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TextBox 37">
            <a:extLst>
              <a:ext uri="{FF2B5EF4-FFF2-40B4-BE49-F238E27FC236}">
                <a16:creationId xmlns:a16="http://schemas.microsoft.com/office/drawing/2014/main" id="{75BE2A21-B777-4F78-A889-83794B85C10A}"/>
              </a:ext>
            </a:extLst>
          </p:cNvPr>
          <p:cNvSpPr txBox="1"/>
          <p:nvPr/>
        </p:nvSpPr>
        <p:spPr>
          <a:xfrm>
            <a:off x="1161026" y="1857311"/>
            <a:ext cx="1665841" cy="400110"/>
          </a:xfrm>
          <a:prstGeom prst="rect">
            <a:avLst/>
          </a:prstGeom>
          <a:noFill/>
        </p:spPr>
        <p:txBody>
          <a:bodyPr wrap="none" rtlCol="0">
            <a:spAutoFit/>
          </a:bodyPr>
          <a:lstStyle/>
          <a:p>
            <a:pPr algn="r">
              <a:buClr>
                <a:srgbClr val="000000"/>
              </a:buClr>
              <a:buFont typeface="Arial"/>
              <a:buNone/>
            </a:pPr>
            <a:r>
              <a:rPr lang="en-US" sz="2000" b="1" kern="0" dirty="0">
                <a:solidFill>
                  <a:srgbClr val="7030A0"/>
                </a:solidFill>
                <a:latin typeface="Arial"/>
                <a:cs typeface="Arial"/>
                <a:sym typeface="Arial"/>
              </a:rPr>
              <a:t>Steam, 2017</a:t>
            </a:r>
          </a:p>
        </p:txBody>
      </p:sp>
      <p:sp>
        <p:nvSpPr>
          <p:cNvPr id="39" name="TextBox 38">
            <a:extLst>
              <a:ext uri="{FF2B5EF4-FFF2-40B4-BE49-F238E27FC236}">
                <a16:creationId xmlns:a16="http://schemas.microsoft.com/office/drawing/2014/main" id="{5C00F833-B909-4561-BAAC-840F1BE7E92A}"/>
              </a:ext>
            </a:extLst>
          </p:cNvPr>
          <p:cNvSpPr txBox="1"/>
          <p:nvPr/>
        </p:nvSpPr>
        <p:spPr>
          <a:xfrm>
            <a:off x="136450" y="2244209"/>
            <a:ext cx="2652795" cy="1200329"/>
          </a:xfrm>
          <a:prstGeom prst="rect">
            <a:avLst/>
          </a:prstGeom>
          <a:noFill/>
        </p:spPr>
        <p:txBody>
          <a:bodyPr wrap="square" rtlCol="0">
            <a:spAutoFit/>
          </a:bodyPr>
          <a:lstStyle/>
          <a:p>
            <a:pPr algn="r">
              <a:buClr>
                <a:srgbClr val="000000"/>
              </a:buClr>
              <a:buFont typeface="Arial"/>
              <a:buNone/>
            </a:pPr>
            <a:r>
              <a:rPr lang="en-US" kern="0" dirty="0">
                <a:solidFill>
                  <a:srgbClr val="FFFFFF"/>
                </a:solidFill>
                <a:latin typeface="Arial"/>
                <a:cs typeface="Arial"/>
                <a:sym typeface="Arial"/>
              </a:rPr>
              <a:t>Steam’s VR platform had a home type experience with social features.</a:t>
            </a:r>
          </a:p>
        </p:txBody>
      </p:sp>
      <p:sp>
        <p:nvSpPr>
          <p:cNvPr id="40" name="TextBox 39">
            <a:extLst>
              <a:ext uri="{FF2B5EF4-FFF2-40B4-BE49-F238E27FC236}">
                <a16:creationId xmlns:a16="http://schemas.microsoft.com/office/drawing/2014/main" id="{A8A220C8-E61F-4B74-9AB7-C72AD354EC00}"/>
              </a:ext>
            </a:extLst>
          </p:cNvPr>
          <p:cNvSpPr txBox="1"/>
          <p:nvPr/>
        </p:nvSpPr>
        <p:spPr>
          <a:xfrm>
            <a:off x="1047213" y="4869327"/>
            <a:ext cx="1779654" cy="400110"/>
          </a:xfrm>
          <a:prstGeom prst="rect">
            <a:avLst/>
          </a:prstGeom>
          <a:noFill/>
        </p:spPr>
        <p:txBody>
          <a:bodyPr wrap="none" rtlCol="0">
            <a:spAutoFit/>
          </a:bodyPr>
          <a:lstStyle/>
          <a:p>
            <a:pPr algn="r">
              <a:buClr>
                <a:srgbClr val="000000"/>
              </a:buClr>
              <a:buFont typeface="Arial"/>
              <a:buNone/>
            </a:pPr>
            <a:r>
              <a:rPr lang="en-US" sz="2000" b="1" kern="0" dirty="0">
                <a:solidFill>
                  <a:srgbClr val="7030A0"/>
                </a:solidFill>
                <a:latin typeface="Arial"/>
                <a:cs typeface="Arial"/>
                <a:sym typeface="Arial"/>
              </a:rPr>
              <a:t>Ubisoft, 2017</a:t>
            </a:r>
          </a:p>
        </p:txBody>
      </p:sp>
      <p:sp>
        <p:nvSpPr>
          <p:cNvPr id="41" name="TextBox 40">
            <a:extLst>
              <a:ext uri="{FF2B5EF4-FFF2-40B4-BE49-F238E27FC236}">
                <a16:creationId xmlns:a16="http://schemas.microsoft.com/office/drawing/2014/main" id="{39518F0F-4C62-4081-8AC5-E5B2C7487E23}"/>
              </a:ext>
            </a:extLst>
          </p:cNvPr>
          <p:cNvSpPr txBox="1"/>
          <p:nvPr/>
        </p:nvSpPr>
        <p:spPr>
          <a:xfrm>
            <a:off x="136450" y="5256225"/>
            <a:ext cx="2652796" cy="1200329"/>
          </a:xfrm>
          <a:prstGeom prst="rect">
            <a:avLst/>
          </a:prstGeom>
          <a:noFill/>
        </p:spPr>
        <p:txBody>
          <a:bodyPr wrap="square" rtlCol="0">
            <a:spAutoFit/>
          </a:bodyPr>
          <a:lstStyle/>
          <a:p>
            <a:pPr algn="r">
              <a:buClr>
                <a:srgbClr val="000000"/>
              </a:buClr>
              <a:buFont typeface="Arial"/>
              <a:buNone/>
            </a:pPr>
            <a:r>
              <a:rPr lang="en-US" kern="0" dirty="0">
                <a:solidFill>
                  <a:srgbClr val="FFFFFF"/>
                </a:solidFill>
                <a:latin typeface="Arial"/>
                <a:cs typeface="Arial"/>
                <a:sym typeface="Arial"/>
              </a:rPr>
              <a:t>Its game, Assassin’s Creed offers convincing historical tours within the game .</a:t>
            </a:r>
          </a:p>
        </p:txBody>
      </p:sp>
      <p:sp>
        <p:nvSpPr>
          <p:cNvPr id="42" name="TextBox 41">
            <a:extLst>
              <a:ext uri="{FF2B5EF4-FFF2-40B4-BE49-F238E27FC236}">
                <a16:creationId xmlns:a16="http://schemas.microsoft.com/office/drawing/2014/main" id="{FB05F1F3-4B85-4F4C-B05E-134505FABA02}"/>
              </a:ext>
            </a:extLst>
          </p:cNvPr>
          <p:cNvSpPr txBox="1"/>
          <p:nvPr/>
        </p:nvSpPr>
        <p:spPr>
          <a:xfrm>
            <a:off x="9173860" y="4856115"/>
            <a:ext cx="2350323" cy="400110"/>
          </a:xfrm>
          <a:prstGeom prst="rect">
            <a:avLst/>
          </a:prstGeom>
          <a:noFill/>
        </p:spPr>
        <p:txBody>
          <a:bodyPr wrap="none" rtlCol="0">
            <a:spAutoFit/>
          </a:bodyPr>
          <a:lstStyle/>
          <a:p>
            <a:pPr>
              <a:buClr>
                <a:srgbClr val="000000"/>
              </a:buClr>
              <a:buFont typeface="Arial"/>
              <a:buNone/>
            </a:pPr>
            <a:r>
              <a:rPr lang="en-US" sz="2000" b="1" kern="0" dirty="0">
                <a:solidFill>
                  <a:srgbClr val="7030A0"/>
                </a:solidFill>
                <a:latin typeface="Arial"/>
                <a:cs typeface="Arial"/>
                <a:sym typeface="Arial"/>
              </a:rPr>
              <a:t>Second Life, 2003</a:t>
            </a:r>
          </a:p>
        </p:txBody>
      </p:sp>
      <p:sp>
        <p:nvSpPr>
          <p:cNvPr id="43" name="TextBox 42">
            <a:extLst>
              <a:ext uri="{FF2B5EF4-FFF2-40B4-BE49-F238E27FC236}">
                <a16:creationId xmlns:a16="http://schemas.microsoft.com/office/drawing/2014/main" id="{C674BD0D-F905-4566-A974-89A6CDAFE1A9}"/>
              </a:ext>
            </a:extLst>
          </p:cNvPr>
          <p:cNvSpPr txBox="1"/>
          <p:nvPr/>
        </p:nvSpPr>
        <p:spPr>
          <a:xfrm>
            <a:off x="9186524" y="5256225"/>
            <a:ext cx="2869026" cy="1200329"/>
          </a:xfrm>
          <a:prstGeom prst="rect">
            <a:avLst/>
          </a:prstGeom>
          <a:noFill/>
        </p:spPr>
        <p:txBody>
          <a:bodyPr wrap="square" rtlCol="0">
            <a:spAutoFit/>
          </a:bodyPr>
          <a:lstStyle/>
          <a:p>
            <a:pPr>
              <a:buClr>
                <a:srgbClr val="000000"/>
              </a:buClr>
              <a:buFont typeface="Arial"/>
              <a:buNone/>
            </a:pPr>
            <a:r>
              <a:rPr lang="en-US" kern="0" dirty="0">
                <a:solidFill>
                  <a:srgbClr val="FFFFFF"/>
                </a:solidFill>
                <a:latin typeface="Arial"/>
                <a:cs typeface="Arial"/>
                <a:sym typeface="Arial"/>
              </a:rPr>
              <a:t>Online social platform where people created digital representations of themselves.</a:t>
            </a:r>
          </a:p>
        </p:txBody>
      </p:sp>
      <p:sp>
        <p:nvSpPr>
          <p:cNvPr id="44" name="TextBox 43">
            <a:extLst>
              <a:ext uri="{FF2B5EF4-FFF2-40B4-BE49-F238E27FC236}">
                <a16:creationId xmlns:a16="http://schemas.microsoft.com/office/drawing/2014/main" id="{D4EE75D7-A602-4F1D-AD72-FD395D087BDF}"/>
              </a:ext>
            </a:extLst>
          </p:cNvPr>
          <p:cNvSpPr txBox="1"/>
          <p:nvPr/>
        </p:nvSpPr>
        <p:spPr>
          <a:xfrm>
            <a:off x="9144982" y="1891428"/>
            <a:ext cx="2363147" cy="400110"/>
          </a:xfrm>
          <a:prstGeom prst="rect">
            <a:avLst/>
          </a:prstGeom>
          <a:noFill/>
        </p:spPr>
        <p:txBody>
          <a:bodyPr wrap="none" rtlCol="0">
            <a:spAutoFit/>
          </a:bodyPr>
          <a:lstStyle/>
          <a:p>
            <a:pPr>
              <a:buClr>
                <a:srgbClr val="000000"/>
              </a:buClr>
              <a:buFont typeface="Arial"/>
              <a:buNone/>
            </a:pPr>
            <a:r>
              <a:rPr lang="en-US" sz="2000" b="1" kern="0" dirty="0">
                <a:solidFill>
                  <a:srgbClr val="7030A0"/>
                </a:solidFill>
                <a:latin typeface="Arial"/>
                <a:cs typeface="Arial"/>
                <a:sym typeface="Arial"/>
              </a:rPr>
              <a:t>Epic Games, 2017</a:t>
            </a:r>
          </a:p>
        </p:txBody>
      </p:sp>
      <p:sp>
        <p:nvSpPr>
          <p:cNvPr id="45" name="TextBox 44">
            <a:extLst>
              <a:ext uri="{FF2B5EF4-FFF2-40B4-BE49-F238E27FC236}">
                <a16:creationId xmlns:a16="http://schemas.microsoft.com/office/drawing/2014/main" id="{56D48D7D-50F2-4F0A-B52E-05FF2CA3BB14}"/>
              </a:ext>
            </a:extLst>
          </p:cNvPr>
          <p:cNvSpPr txBox="1"/>
          <p:nvPr/>
        </p:nvSpPr>
        <p:spPr>
          <a:xfrm>
            <a:off x="9157645" y="2291538"/>
            <a:ext cx="3034355" cy="1200329"/>
          </a:xfrm>
          <a:prstGeom prst="rect">
            <a:avLst/>
          </a:prstGeom>
          <a:noFill/>
        </p:spPr>
        <p:txBody>
          <a:bodyPr wrap="square" rtlCol="0">
            <a:spAutoFit/>
          </a:bodyPr>
          <a:lstStyle/>
          <a:p>
            <a:pPr>
              <a:buClr>
                <a:srgbClr val="000000"/>
              </a:buClr>
              <a:buFont typeface="Arial"/>
              <a:buNone/>
            </a:pPr>
            <a:r>
              <a:rPr lang="en-US" kern="0" dirty="0">
                <a:solidFill>
                  <a:srgbClr val="FFFFFF"/>
                </a:solidFill>
                <a:latin typeface="Arial"/>
                <a:cs typeface="Arial"/>
                <a:sym typeface="Arial"/>
              </a:rPr>
              <a:t>Fortnight has partnered with Netflix, Ferrari &amp; more to create assets within the game.</a:t>
            </a:r>
          </a:p>
        </p:txBody>
      </p:sp>
      <p:pic>
        <p:nvPicPr>
          <p:cNvPr id="46" name="Graphic 45" descr="Game controller with solid fill">
            <a:extLst>
              <a:ext uri="{FF2B5EF4-FFF2-40B4-BE49-F238E27FC236}">
                <a16:creationId xmlns:a16="http://schemas.microsoft.com/office/drawing/2014/main" id="{429FA5D9-5BA0-4D15-8FBA-04FF428D17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442" y="4534959"/>
            <a:ext cx="914400" cy="914400"/>
          </a:xfrm>
          <a:prstGeom prst="rect">
            <a:avLst/>
          </a:prstGeom>
        </p:spPr>
      </p:pic>
    </p:spTree>
    <p:extLst>
      <p:ext uri="{BB962C8B-B14F-4D97-AF65-F5344CB8AC3E}">
        <p14:creationId xmlns:p14="http://schemas.microsoft.com/office/powerpoint/2010/main" val="264884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A652F5-E4C3-BE48-A162-67188C7E5FFE}"/>
              </a:ext>
            </a:extLst>
          </p:cNvPr>
          <p:cNvSpPr txBox="1"/>
          <p:nvPr/>
        </p:nvSpPr>
        <p:spPr>
          <a:xfrm>
            <a:off x="407943" y="312867"/>
            <a:ext cx="6400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FFFFFF"/>
                </a:solidFill>
                <a:effectLst/>
                <a:uLnTx/>
                <a:uFillTx/>
                <a:latin typeface="Arial"/>
                <a:cs typeface="Arial"/>
                <a:sym typeface="Arial"/>
              </a:rPr>
              <a:t>Persona</a:t>
            </a:r>
          </a:p>
        </p:txBody>
      </p:sp>
      <p:sp>
        <p:nvSpPr>
          <p:cNvPr id="6" name="TextBox 5">
            <a:extLst>
              <a:ext uri="{FF2B5EF4-FFF2-40B4-BE49-F238E27FC236}">
                <a16:creationId xmlns:a16="http://schemas.microsoft.com/office/drawing/2014/main" id="{013BCBB3-6A0E-ED46-93A8-92F03754DC67}"/>
              </a:ext>
            </a:extLst>
          </p:cNvPr>
          <p:cNvSpPr txBox="1"/>
          <p:nvPr/>
        </p:nvSpPr>
        <p:spPr>
          <a:xfrm>
            <a:off x="534288" y="3686175"/>
            <a:ext cx="1351662" cy="160043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Name: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Age:</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Education: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Occupation:</a:t>
            </a:r>
          </a:p>
        </p:txBody>
      </p:sp>
      <p:sp>
        <p:nvSpPr>
          <p:cNvPr id="7" name="TextBox 6">
            <a:extLst>
              <a:ext uri="{FF2B5EF4-FFF2-40B4-BE49-F238E27FC236}">
                <a16:creationId xmlns:a16="http://schemas.microsoft.com/office/drawing/2014/main" id="{59A12261-C9CB-1842-954E-03E9AA684966}"/>
              </a:ext>
            </a:extLst>
          </p:cNvPr>
          <p:cNvSpPr txBox="1"/>
          <p:nvPr/>
        </p:nvSpPr>
        <p:spPr>
          <a:xfrm>
            <a:off x="1801114" y="3698200"/>
            <a:ext cx="1570736"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Sushant Singh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38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MBA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Marketing Manager, top fashion house</a:t>
            </a:r>
          </a:p>
        </p:txBody>
      </p:sp>
      <p:sp>
        <p:nvSpPr>
          <p:cNvPr id="8" name="TextBox 7">
            <a:extLst>
              <a:ext uri="{FF2B5EF4-FFF2-40B4-BE49-F238E27FC236}">
                <a16:creationId xmlns:a16="http://schemas.microsoft.com/office/drawing/2014/main" id="{000BC5BA-D7C7-CB47-94BC-94AEB9674F3C}"/>
              </a:ext>
            </a:extLst>
          </p:cNvPr>
          <p:cNvSpPr txBox="1"/>
          <p:nvPr/>
        </p:nvSpPr>
        <p:spPr>
          <a:xfrm>
            <a:off x="4003729" y="1552118"/>
            <a:ext cx="3682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7030A0"/>
                </a:solidFill>
                <a:effectLst/>
                <a:uLnTx/>
                <a:uFillTx/>
                <a:latin typeface="Arial"/>
                <a:cs typeface="Arial"/>
                <a:sym typeface="Arial"/>
              </a:rPr>
              <a:t>Personality</a:t>
            </a:r>
          </a:p>
        </p:txBody>
      </p:sp>
      <p:cxnSp>
        <p:nvCxnSpPr>
          <p:cNvPr id="9" name="Straight Connector 8">
            <a:extLst>
              <a:ext uri="{FF2B5EF4-FFF2-40B4-BE49-F238E27FC236}">
                <a16:creationId xmlns:a16="http://schemas.microsoft.com/office/drawing/2014/main" id="{0BB07FB8-5C09-9449-B81F-2C26B9BBBF67}"/>
              </a:ext>
            </a:extLst>
          </p:cNvPr>
          <p:cNvCxnSpPr/>
          <p:nvPr/>
        </p:nvCxnSpPr>
        <p:spPr>
          <a:xfrm>
            <a:off x="4114375" y="2429306"/>
            <a:ext cx="2400300" cy="0"/>
          </a:xfrm>
          <a:prstGeom prst="line">
            <a:avLst/>
          </a:prstGeom>
          <a:ln>
            <a:solidFill>
              <a:srgbClr val="7030A0">
                <a:alpha val="66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F35B90D-8F98-8B49-9406-BF7590643AF5}"/>
              </a:ext>
            </a:extLst>
          </p:cNvPr>
          <p:cNvCxnSpPr/>
          <p:nvPr/>
        </p:nvCxnSpPr>
        <p:spPr>
          <a:xfrm>
            <a:off x="4128663" y="2896031"/>
            <a:ext cx="2400300" cy="0"/>
          </a:xfrm>
          <a:prstGeom prst="line">
            <a:avLst/>
          </a:prstGeom>
          <a:ln>
            <a:solidFill>
              <a:srgbClr val="7030A0">
                <a:alpha val="66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7E3D0F-DCD6-D943-85C7-55A468FF33FA}"/>
              </a:ext>
            </a:extLst>
          </p:cNvPr>
          <p:cNvCxnSpPr/>
          <p:nvPr/>
        </p:nvCxnSpPr>
        <p:spPr>
          <a:xfrm>
            <a:off x="4114375" y="3377042"/>
            <a:ext cx="2400300" cy="0"/>
          </a:xfrm>
          <a:prstGeom prst="line">
            <a:avLst/>
          </a:prstGeom>
          <a:ln>
            <a:solidFill>
              <a:srgbClr val="7030A0">
                <a:alpha val="66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0FA39F-D971-7047-B244-E6ABA1DADCDA}"/>
              </a:ext>
            </a:extLst>
          </p:cNvPr>
          <p:cNvSpPr txBox="1"/>
          <p:nvPr/>
        </p:nvSpPr>
        <p:spPr>
          <a:xfrm>
            <a:off x="4042938" y="2093256"/>
            <a:ext cx="1285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Ambition</a:t>
            </a:r>
          </a:p>
        </p:txBody>
      </p:sp>
      <p:sp>
        <p:nvSpPr>
          <p:cNvPr id="13" name="TextBox 12">
            <a:extLst>
              <a:ext uri="{FF2B5EF4-FFF2-40B4-BE49-F238E27FC236}">
                <a16:creationId xmlns:a16="http://schemas.microsoft.com/office/drawing/2014/main" id="{A0BC5791-C89A-8B42-82A5-BA76E5F48793}"/>
              </a:ext>
            </a:extLst>
          </p:cNvPr>
          <p:cNvSpPr txBox="1"/>
          <p:nvPr/>
        </p:nvSpPr>
        <p:spPr>
          <a:xfrm>
            <a:off x="4042937" y="2574266"/>
            <a:ext cx="1285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Tech-savvy</a:t>
            </a:r>
          </a:p>
        </p:txBody>
      </p:sp>
      <p:sp>
        <p:nvSpPr>
          <p:cNvPr id="14" name="TextBox 13">
            <a:extLst>
              <a:ext uri="{FF2B5EF4-FFF2-40B4-BE49-F238E27FC236}">
                <a16:creationId xmlns:a16="http://schemas.microsoft.com/office/drawing/2014/main" id="{358817E6-41AF-074B-B83A-2DA2D3E7A25C}"/>
              </a:ext>
            </a:extLst>
          </p:cNvPr>
          <p:cNvSpPr txBox="1"/>
          <p:nvPr/>
        </p:nvSpPr>
        <p:spPr>
          <a:xfrm>
            <a:off x="4042937" y="3055276"/>
            <a:ext cx="1285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Creative</a:t>
            </a:r>
          </a:p>
        </p:txBody>
      </p:sp>
      <p:sp>
        <p:nvSpPr>
          <p:cNvPr id="15" name="Oval 14">
            <a:extLst>
              <a:ext uri="{FF2B5EF4-FFF2-40B4-BE49-F238E27FC236}">
                <a16:creationId xmlns:a16="http://schemas.microsoft.com/office/drawing/2014/main" id="{898764FF-A030-AA4D-8158-59F7683E795E}"/>
              </a:ext>
            </a:extLst>
          </p:cNvPr>
          <p:cNvSpPr/>
          <p:nvPr/>
        </p:nvSpPr>
        <p:spPr>
          <a:xfrm>
            <a:off x="5844989" y="2343581"/>
            <a:ext cx="171450"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BB0D5EC1-7769-8D4A-9A02-B6ED0BA1D579}"/>
              </a:ext>
            </a:extLst>
          </p:cNvPr>
          <p:cNvSpPr/>
          <p:nvPr/>
        </p:nvSpPr>
        <p:spPr>
          <a:xfrm>
            <a:off x="5101612" y="2790066"/>
            <a:ext cx="171450"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AE8115A0-862E-924E-9050-8DEA0CD2BB42}"/>
              </a:ext>
            </a:extLst>
          </p:cNvPr>
          <p:cNvSpPr/>
          <p:nvPr/>
        </p:nvSpPr>
        <p:spPr>
          <a:xfrm>
            <a:off x="5673539" y="3275842"/>
            <a:ext cx="171450"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TextBox 17">
            <a:extLst>
              <a:ext uri="{FF2B5EF4-FFF2-40B4-BE49-F238E27FC236}">
                <a16:creationId xmlns:a16="http://schemas.microsoft.com/office/drawing/2014/main" id="{45D6AD65-20CF-3B43-A224-29B82689824C}"/>
              </a:ext>
            </a:extLst>
          </p:cNvPr>
          <p:cNvSpPr txBox="1"/>
          <p:nvPr/>
        </p:nvSpPr>
        <p:spPr>
          <a:xfrm>
            <a:off x="8402451" y="4772911"/>
            <a:ext cx="3682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7030A0"/>
                </a:solidFill>
                <a:effectLst/>
                <a:uLnTx/>
                <a:uFillTx/>
                <a:latin typeface="Arial"/>
                <a:cs typeface="Arial"/>
                <a:sym typeface="Arial"/>
              </a:rPr>
              <a:t>Goals</a:t>
            </a:r>
          </a:p>
        </p:txBody>
      </p:sp>
      <p:sp>
        <p:nvSpPr>
          <p:cNvPr id="19" name="TextBox 18">
            <a:extLst>
              <a:ext uri="{FF2B5EF4-FFF2-40B4-BE49-F238E27FC236}">
                <a16:creationId xmlns:a16="http://schemas.microsoft.com/office/drawing/2014/main" id="{3F5F2BB3-6750-BC44-8192-6CC5E4F47BE4}"/>
              </a:ext>
            </a:extLst>
          </p:cNvPr>
          <p:cNvSpPr txBox="1"/>
          <p:nvPr/>
        </p:nvSpPr>
        <p:spPr>
          <a:xfrm>
            <a:off x="8446227" y="5252729"/>
            <a:ext cx="315956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To conceive a competitive &amp; innovative advertising offering in the Metaverse/</a:t>
            </a: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DB2E26BF-A2B1-FD47-BFAC-2480D39D4751}"/>
              </a:ext>
            </a:extLst>
          </p:cNvPr>
          <p:cNvSpPr txBox="1"/>
          <p:nvPr/>
        </p:nvSpPr>
        <p:spPr>
          <a:xfrm>
            <a:off x="8402451" y="1552118"/>
            <a:ext cx="3682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7030A0"/>
                </a:solidFill>
                <a:effectLst/>
                <a:uLnTx/>
                <a:uFillTx/>
                <a:latin typeface="Arial"/>
                <a:cs typeface="Arial"/>
                <a:sym typeface="Arial"/>
              </a:rPr>
              <a:t>Frustrations</a:t>
            </a:r>
          </a:p>
        </p:txBody>
      </p:sp>
      <p:sp>
        <p:nvSpPr>
          <p:cNvPr id="21" name="TextBox 20">
            <a:extLst>
              <a:ext uri="{FF2B5EF4-FFF2-40B4-BE49-F238E27FC236}">
                <a16:creationId xmlns:a16="http://schemas.microsoft.com/office/drawing/2014/main" id="{6D2F481C-B872-0047-ACF3-FBBA737391E3}"/>
              </a:ext>
            </a:extLst>
          </p:cNvPr>
          <p:cNvSpPr txBox="1"/>
          <p:nvPr/>
        </p:nvSpPr>
        <p:spPr>
          <a:xfrm>
            <a:off x="8488177" y="2013783"/>
            <a:ext cx="3117610" cy="1815882"/>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Doesn’t have the technology developed to advertise on the metaverse.</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Experimenting with advertising would be too expensive if done in-house </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2" name="TextBox 21">
            <a:extLst>
              <a:ext uri="{FF2B5EF4-FFF2-40B4-BE49-F238E27FC236}">
                <a16:creationId xmlns:a16="http://schemas.microsoft.com/office/drawing/2014/main" id="{2F2A40E6-0A6F-3442-83B5-434C6AC6E35B}"/>
              </a:ext>
            </a:extLst>
          </p:cNvPr>
          <p:cNvSpPr txBox="1"/>
          <p:nvPr/>
        </p:nvSpPr>
        <p:spPr>
          <a:xfrm>
            <a:off x="4042937" y="4681970"/>
            <a:ext cx="36825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7030A0"/>
                </a:solidFill>
                <a:effectLst/>
                <a:uLnTx/>
                <a:uFillTx/>
                <a:latin typeface="Arial"/>
                <a:cs typeface="Arial"/>
                <a:sym typeface="Arial"/>
              </a:rPr>
              <a:t>Bio</a:t>
            </a:r>
          </a:p>
        </p:txBody>
      </p:sp>
      <p:sp>
        <p:nvSpPr>
          <p:cNvPr id="23" name="TextBox 22">
            <a:extLst>
              <a:ext uri="{FF2B5EF4-FFF2-40B4-BE49-F238E27FC236}">
                <a16:creationId xmlns:a16="http://schemas.microsoft.com/office/drawing/2014/main" id="{4E6E2A68-8C7A-2A42-B197-E8705E0A9A8E}"/>
              </a:ext>
            </a:extLst>
          </p:cNvPr>
          <p:cNvSpPr txBox="1"/>
          <p:nvPr/>
        </p:nvSpPr>
        <p:spPr>
          <a:xfrm>
            <a:off x="4069684" y="5096665"/>
            <a:ext cx="311761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Tisha is a marketing manager at a top fashion house that’s looking to leverage the rising popularity of the metaverse by advertising there.</a:t>
            </a:r>
          </a:p>
        </p:txBody>
      </p:sp>
      <p:cxnSp>
        <p:nvCxnSpPr>
          <p:cNvPr id="24" name="Straight Connector 23">
            <a:extLst>
              <a:ext uri="{FF2B5EF4-FFF2-40B4-BE49-F238E27FC236}">
                <a16:creationId xmlns:a16="http://schemas.microsoft.com/office/drawing/2014/main" id="{A505BB59-166F-A047-BC40-48B0C796FD93}"/>
              </a:ext>
            </a:extLst>
          </p:cNvPr>
          <p:cNvCxnSpPr/>
          <p:nvPr/>
        </p:nvCxnSpPr>
        <p:spPr>
          <a:xfrm>
            <a:off x="505711" y="3429000"/>
            <a:ext cx="2966152" cy="0"/>
          </a:xfrm>
          <a:prstGeom prst="line">
            <a:avLst/>
          </a:prstGeom>
          <a:ln w="79375">
            <a:solidFill>
              <a:srgbClr val="7030A0">
                <a:alpha val="54000"/>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AE4BB8E-523B-0F43-BCD4-5CB916B78BF4}"/>
              </a:ext>
            </a:extLst>
          </p:cNvPr>
          <p:cNvSpPr/>
          <p:nvPr/>
        </p:nvSpPr>
        <p:spPr>
          <a:xfrm>
            <a:off x="505711" y="1037340"/>
            <a:ext cx="2966152" cy="5500688"/>
          </a:xfrm>
          <a:prstGeom prst="rect">
            <a:avLst/>
          </a:prstGeom>
          <a:noFill/>
          <a:ln w="92075">
            <a:solidFill>
              <a:srgbClr val="7030A0"/>
            </a:solid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050" name="Picture 2">
            <a:extLst>
              <a:ext uri="{FF2B5EF4-FFF2-40B4-BE49-F238E27FC236}">
                <a16:creationId xmlns:a16="http://schemas.microsoft.com/office/drawing/2014/main" id="{46B53EBE-A5EE-E542-8FDB-EEB9C539E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29" y="1549501"/>
            <a:ext cx="2074093" cy="183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5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4304</TotalTime>
  <Words>1553</Words>
  <Application>Microsoft Macintosh PowerPoint</Application>
  <PresentationFormat>Widescreen</PresentationFormat>
  <Paragraphs>229</Paragraphs>
  <Slides>29</Slides>
  <Notes>21</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Arial Black</vt:lpstr>
      <vt:lpstr>Calibri</vt:lpstr>
      <vt:lpstr>Calibri Light</vt:lpstr>
      <vt:lpstr>Corbel</vt:lpstr>
      <vt:lpstr>Open Sans</vt:lpstr>
      <vt:lpstr>Open Sans Medium</vt:lpstr>
      <vt:lpstr>Times New Roman</vt:lpstr>
      <vt:lpstr>Wingdings</vt:lpstr>
      <vt:lpstr>Office Theme</vt:lpstr>
      <vt:lpstr>1_Office Theme</vt:lpstr>
      <vt:lpstr>Astral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HURIA</dc:creator>
  <cp:lastModifiedBy>Abhinaav Singh</cp:lastModifiedBy>
  <cp:revision>30</cp:revision>
  <dcterms:created xsi:type="dcterms:W3CDTF">2022-02-22T01:47:10Z</dcterms:created>
  <dcterms:modified xsi:type="dcterms:W3CDTF">2022-02-25T01:35:42Z</dcterms:modified>
</cp:coreProperties>
</file>